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2" r:id="rId1"/>
  </p:sldMasterIdLst>
  <p:notesMasterIdLst>
    <p:notesMasterId r:id="rId19"/>
  </p:notesMasterIdLst>
  <p:sldIdLst>
    <p:sldId id="256" r:id="rId2"/>
    <p:sldId id="495" r:id="rId3"/>
    <p:sldId id="490" r:id="rId4"/>
    <p:sldId id="489" r:id="rId5"/>
    <p:sldId id="491" r:id="rId6"/>
    <p:sldId id="493" r:id="rId7"/>
    <p:sldId id="496" r:id="rId8"/>
    <p:sldId id="498" r:id="rId9"/>
    <p:sldId id="497" r:id="rId10"/>
    <p:sldId id="488" r:id="rId11"/>
    <p:sldId id="500" r:id="rId12"/>
    <p:sldId id="499" r:id="rId13"/>
    <p:sldId id="469" r:id="rId14"/>
    <p:sldId id="479" r:id="rId15"/>
    <p:sldId id="460" r:id="rId16"/>
    <p:sldId id="481" r:id="rId17"/>
    <p:sldId id="477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4070BD8-BC1E-9649-81FB-F587882D54F0}">
          <p14:sldIdLst>
            <p14:sldId id="256"/>
            <p14:sldId id="495"/>
            <p14:sldId id="490"/>
            <p14:sldId id="489"/>
            <p14:sldId id="491"/>
            <p14:sldId id="493"/>
            <p14:sldId id="496"/>
            <p14:sldId id="498"/>
            <p14:sldId id="497"/>
            <p14:sldId id="488"/>
            <p14:sldId id="500"/>
            <p14:sldId id="499"/>
            <p14:sldId id="469"/>
            <p14:sldId id="479"/>
            <p14:sldId id="460"/>
            <p14:sldId id="481"/>
            <p14:sldId id="4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9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E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91" autoAdjust="0"/>
    <p:restoredTop sz="96318" autoAdjust="0"/>
  </p:normalViewPr>
  <p:slideViewPr>
    <p:cSldViewPr snapToGrid="0" snapToObjects="1" showGuides="1">
      <p:cViewPr varScale="1">
        <p:scale>
          <a:sx n="150" d="100"/>
          <a:sy n="150" d="100"/>
        </p:scale>
        <p:origin x="204" y="114"/>
      </p:cViewPr>
      <p:guideLst>
        <p:guide orient="horz" pos="1620"/>
        <p:guide pos="2900"/>
      </p:guideLst>
    </p:cSldViewPr>
  </p:slideViewPr>
  <p:outlineViewPr>
    <p:cViewPr>
      <p:scale>
        <a:sx n="33" d="100"/>
        <a:sy n="33" d="100"/>
      </p:scale>
      <p:origin x="0" y="-270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513DF-3BE3-B349-90EE-2C5D281B0BD3}" type="datetimeFigureOut">
              <a:rPr lang="en-US" smtClean="0"/>
              <a:pPr/>
              <a:t>2016-12-14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65158-EAA1-364E-8289-C6CA3BB875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543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65158-EAA1-364E-8289-C6CA3BB875F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803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 smtClean="0"/>
              <a:t>Proliferation of </a:t>
            </a:r>
            <a:r>
              <a:rPr lang="en-GB" sz="1200" dirty="0" err="1" smtClean="0"/>
              <a:t>IoT</a:t>
            </a:r>
            <a:r>
              <a:rPr lang="en-GB" sz="1200" dirty="0" smtClean="0"/>
              <a:t> platforms, standards and technologies</a:t>
            </a:r>
          </a:p>
          <a:p>
            <a:pPr marL="171450" indent="-171450">
              <a:buFont typeface="Arial" charset="0"/>
              <a:buChar char="•"/>
            </a:pPr>
            <a:r>
              <a:rPr lang="en-GB" sz="1200" dirty="0" smtClean="0"/>
              <a:t>Leading to fragmentation, and silos for product &amp; data</a:t>
            </a:r>
          </a:p>
          <a:p>
            <a:r>
              <a:rPr lang="en-GB" sz="1200" dirty="0" smtClean="0"/>
              <a:t>Web as interoperability layer</a:t>
            </a:r>
          </a:p>
          <a:p>
            <a:pPr marL="171450" indent="-171450">
              <a:buFont typeface="Arial" charset="0"/>
              <a:buChar char="•"/>
            </a:pPr>
            <a:r>
              <a:rPr lang="en-GB" sz="1200" dirty="0" smtClean="0"/>
              <a:t>Counter fragmentation</a:t>
            </a:r>
          </a:p>
          <a:p>
            <a:pPr marL="171450" indent="-171450">
              <a:buFont typeface="Arial" charset="0"/>
              <a:buChar char="•"/>
            </a:pPr>
            <a:r>
              <a:rPr lang="en-GB" sz="1200" dirty="0" smtClean="0"/>
              <a:t>Reduce complexity &amp; costs</a:t>
            </a:r>
          </a:p>
          <a:p>
            <a:pPr marL="171450" indent="-171450">
              <a:buFont typeface="Arial" charset="0"/>
              <a:buChar char="•"/>
            </a:pPr>
            <a:r>
              <a:rPr lang="en-GB" sz="1200" dirty="0" smtClean="0"/>
              <a:t>Increase market size</a:t>
            </a:r>
          </a:p>
          <a:p>
            <a:r>
              <a:rPr lang="en-GB" sz="1200" dirty="0" smtClean="0"/>
              <a:t>Web of Things</a:t>
            </a:r>
          </a:p>
          <a:p>
            <a:pPr marL="171450" indent="-171450">
              <a:buFont typeface="Arial" charset="0"/>
              <a:buChar char="•"/>
            </a:pPr>
            <a:r>
              <a:rPr lang="en-GB" sz="1200" dirty="0" smtClean="0"/>
              <a:t>Simplified app development</a:t>
            </a:r>
          </a:p>
          <a:p>
            <a:pPr marL="171450" indent="-171450">
              <a:buFont typeface="Arial" charset="0"/>
              <a:buChar char="•"/>
            </a:pPr>
            <a:r>
              <a:rPr lang="en-GB" sz="1200" dirty="0" smtClean="0"/>
              <a:t>Uniform approach to semantics and metadata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65158-EAA1-364E-8289-C6CA3BB875F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092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Local things for the sensors and</a:t>
            </a:r>
            <a:r>
              <a:rPr lang="en-GB" baseline="0" dirty="0" smtClean="0"/>
              <a:t> actuators connected to that device. Software objects for controlling remote things for </a:t>
            </a:r>
            <a:r>
              <a:rPr lang="en-GB" baseline="0" smtClean="0"/>
              <a:t>distributed control.</a:t>
            </a:r>
            <a:endParaRPr lang="en-GB" smtClean="0"/>
          </a:p>
          <a:p>
            <a:r>
              <a:rPr lang="en-GB" dirty="0" smtClean="0"/>
              <a:t>You could mention the role of object histories – where</a:t>
            </a:r>
            <a:r>
              <a:rPr lang="en-GB" baseline="0" dirty="0" smtClean="0"/>
              <a:t> has it been, what has happened to it, etc.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65158-EAA1-364E-8289-C6CA3BB875F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95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</a:t>
            </a:r>
            <a:r>
              <a:rPr lang="en-US" baseline="0" dirty="0" smtClean="0"/>
              <a:t> figure is out of date… mention JSON-LD,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65158-EAA1-364E-8289-C6CA3BB875F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920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65158-EAA1-364E-8289-C6CA3BB875F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7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65158-EAA1-364E-8289-C6CA3BB875F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13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Hom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3973"/>
          <a:stretch>
            <a:fillRect/>
          </a:stretch>
        </p:blipFill>
        <p:spPr>
          <a:xfrm>
            <a:off x="179294" y="887506"/>
            <a:ext cx="8787384" cy="395754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7514" y="1626253"/>
            <a:ext cx="8307387" cy="1214438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7514" y="2857500"/>
            <a:ext cx="8307387" cy="564777"/>
          </a:xfrm>
        </p:spPr>
        <p:txBody>
          <a:bodyPr>
            <a:normAutofit/>
          </a:bodyPr>
          <a:lstStyle>
            <a:lvl1pPr marL="0" indent="0" algn="ctr">
              <a:spcBef>
                <a:spcPts val="225"/>
              </a:spcBef>
              <a:buNone/>
              <a:defRPr sz="1350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0" y="914400"/>
            <a:ext cx="533400" cy="273844"/>
          </a:xfrm>
        </p:spPr>
        <p:txBody>
          <a:bodyPr/>
          <a:lstStyle/>
          <a:p>
            <a:fld id="{E76FF339-C289-BD4E-BE3A-0EFF8D97C3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884682"/>
            <a:ext cx="8787384" cy="108052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60" y="1100137"/>
            <a:ext cx="8308039" cy="846324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7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07224" y="1967472"/>
            <a:ext cx="4717676" cy="287346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214" y="2077640"/>
            <a:ext cx="3429093" cy="2682619"/>
          </a:xfrm>
        </p:spPr>
        <p:txBody>
          <a:bodyPr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ireframeOverlay-PCVertic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23309"/>
          <a:stretch>
            <a:fillRect/>
          </a:stretch>
        </p:blipFill>
        <p:spPr>
          <a:xfrm>
            <a:off x="182881" y="884682"/>
            <a:ext cx="5133975" cy="395626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60" y="1260661"/>
            <a:ext cx="4313891" cy="871538"/>
          </a:xfrm>
        </p:spPr>
        <p:txBody>
          <a:bodyPr anchor="b"/>
          <a:lstStyle>
            <a:lvl1pPr algn="l">
              <a:defRPr sz="21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860" y="2127997"/>
            <a:ext cx="4313891" cy="2561876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298141" y="877421"/>
            <a:ext cx="3671047" cy="3957066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82880" y="877420"/>
            <a:ext cx="8787384" cy="158003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60" y="2496951"/>
            <a:ext cx="8346141" cy="760599"/>
          </a:xfrm>
        </p:spPr>
        <p:txBody>
          <a:bodyPr anchor="b"/>
          <a:lstStyle>
            <a:lvl1pPr algn="l">
              <a:defRPr sz="27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860" y="3257550"/>
            <a:ext cx="8346141" cy="1432322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3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82880" y="2460811"/>
            <a:ext cx="8787384" cy="2380937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ireframeOverlay-PCVertic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23309"/>
          <a:stretch>
            <a:fillRect/>
          </a:stretch>
        </p:blipFill>
        <p:spPr>
          <a:xfrm>
            <a:off x="3835213" y="884682"/>
            <a:ext cx="5133975" cy="395626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1" y="1260661"/>
            <a:ext cx="4313891" cy="871538"/>
          </a:xfrm>
        </p:spPr>
        <p:txBody>
          <a:bodyPr anchor="b"/>
          <a:lstStyle>
            <a:lvl1pPr algn="l">
              <a:defRPr sz="21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01" y="2127997"/>
            <a:ext cx="4313891" cy="2561876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82881" y="884682"/>
            <a:ext cx="3671047" cy="1653989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2015983" y="2537460"/>
            <a:ext cx="1837944" cy="23042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182880" y="2537460"/>
            <a:ext cx="1837944" cy="23042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0" y="914400"/>
            <a:ext cx="533400" cy="273844"/>
          </a:xfrm>
        </p:spPr>
        <p:txBody>
          <a:bodyPr/>
          <a:lstStyle/>
          <a:p>
            <a:fld id="{E76FF339-C289-BD4E-BE3A-0EFF8D97C3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884682"/>
            <a:ext cx="8787384" cy="108052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VerticalTC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3650"/>
          <a:stretch>
            <a:fillRect/>
          </a:stretch>
        </p:blipFill>
        <p:spPr>
          <a:xfrm>
            <a:off x="7445188" y="883597"/>
            <a:ext cx="1524000" cy="395650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40705" y="1048870"/>
            <a:ext cx="1447800" cy="363743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7514" y="1048870"/>
            <a:ext cx="6669087" cy="36374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2880" y="884682"/>
            <a:ext cx="8787384" cy="3957066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pic>
        <p:nvPicPr>
          <p:cNvPr id="6" name="Picture 5" descr="DirectionalButtons-LeftOnlyOnl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489" y="403623"/>
            <a:ext cx="752475" cy="264319"/>
          </a:xfrm>
          <a:prstGeom prst="rect">
            <a:avLst/>
          </a:prstGeom>
        </p:spPr>
      </p:pic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180832" y="4813509"/>
            <a:ext cx="533400" cy="1985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76FF339-C289-BD4E-BE3A-0EFF8D97C3C0}" type="slidenum">
              <a:rPr lang="en-US" smtClean="0"/>
              <a:pPr/>
              <a:t>‹#›</a:t>
            </a:fld>
            <a:r>
              <a:rPr lang="en-US" dirty="0" smtClean="0"/>
              <a:t>/25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6" y="1721877"/>
            <a:ext cx="8308975" cy="296442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80832" y="4813509"/>
            <a:ext cx="533400" cy="19857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76FF339-C289-BD4E-BE3A-0EFF8D97C3C0}" type="slidenum">
              <a:rPr lang="en-US" smtClean="0"/>
              <a:pPr/>
              <a:t>‹#›</a:t>
            </a:fld>
            <a:r>
              <a:rPr lang="en-US" dirty="0" smtClean="0"/>
              <a:t>/37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reframeOverlay-TCFul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98711"/>
          <a:stretch>
            <a:fillRect/>
          </a:stretch>
        </p:blipFill>
        <p:spPr>
          <a:xfrm>
            <a:off x="178000" y="884682"/>
            <a:ext cx="8788373" cy="3957066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>
                <a:schemeClr val="bg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>
                <a:schemeClr val="bg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SectionH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91875"/>
          <a:stretch>
            <a:fillRect/>
          </a:stretch>
        </p:blipFill>
        <p:spPr>
          <a:xfrm>
            <a:off x="182881" y="884682"/>
            <a:ext cx="8785105" cy="395706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2571750"/>
            <a:ext cx="6591300" cy="1028700"/>
          </a:xfrm>
        </p:spPr>
        <p:txBody>
          <a:bodyPr anchor="b" anchorCtr="0"/>
          <a:lstStyle>
            <a:lvl1pPr algn="r">
              <a:defRPr sz="3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3600450"/>
            <a:ext cx="6591300" cy="800101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225"/>
              </a:spcBef>
              <a:buNone/>
              <a:defRPr sz="1350">
                <a:solidFill>
                  <a:schemeClr val="bg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180832" y="4813509"/>
            <a:ext cx="533400" cy="1985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76FF339-C289-BD4E-BE3A-0EFF8D97C3C0}" type="slidenum">
              <a:rPr lang="en-US" smtClean="0"/>
              <a:pPr/>
              <a:t>‹#›</a:t>
            </a:fld>
            <a:r>
              <a:rPr lang="en-US" dirty="0" smtClean="0"/>
              <a:t>/25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884682"/>
            <a:ext cx="8787384" cy="730945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6859" y="1780353"/>
            <a:ext cx="3840480" cy="2895862"/>
          </a:xfrm>
        </p:spPr>
        <p:txBody>
          <a:bodyPr>
            <a:normAutofit/>
          </a:bodyPr>
          <a:lstStyle>
            <a:lvl1pPr>
              <a:spcBef>
                <a:spcPts val="1350"/>
              </a:spcBef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3214" y="1780353"/>
            <a:ext cx="3840480" cy="2895862"/>
          </a:xfrm>
        </p:spPr>
        <p:txBody>
          <a:bodyPr>
            <a:normAutofit/>
          </a:bodyPr>
          <a:lstStyle>
            <a:lvl1pPr>
              <a:spcBef>
                <a:spcPts val="1350"/>
              </a:spcBef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180832" y="4813509"/>
            <a:ext cx="533400" cy="1985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76FF339-C289-BD4E-BE3A-0EFF8D97C3C0}" type="slidenum">
              <a:rPr lang="en-US" smtClean="0"/>
              <a:pPr/>
              <a:t>‹#›</a:t>
            </a:fld>
            <a:r>
              <a:rPr lang="en-US" dirty="0" smtClean="0"/>
              <a:t>/12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884682"/>
            <a:ext cx="8787384" cy="840423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6859" y="2006974"/>
            <a:ext cx="3840480" cy="484094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225"/>
              </a:spcBef>
              <a:buNone/>
              <a:defRPr sz="1800" b="0">
                <a:solidFill>
                  <a:schemeClr val="bg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6859" y="2480982"/>
            <a:ext cx="3840480" cy="2194322"/>
          </a:xfrm>
        </p:spPr>
        <p:txBody>
          <a:bodyPr>
            <a:normAutofit/>
          </a:bodyPr>
          <a:lstStyle>
            <a:lvl1pPr>
              <a:spcBef>
                <a:spcPts val="1350"/>
              </a:spcBef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3752" y="2006974"/>
            <a:ext cx="3840480" cy="484094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225"/>
              </a:spcBef>
              <a:buNone/>
              <a:defRPr sz="1800" b="0">
                <a:solidFill>
                  <a:schemeClr val="bg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3752" y="2480982"/>
            <a:ext cx="3840480" cy="2194322"/>
          </a:xfrm>
        </p:spPr>
        <p:txBody>
          <a:bodyPr>
            <a:normAutofit/>
          </a:bodyPr>
          <a:lstStyle>
            <a:lvl1pPr>
              <a:spcBef>
                <a:spcPts val="1350"/>
              </a:spcBef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180832" y="4813509"/>
            <a:ext cx="533400" cy="1985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76FF339-C289-BD4E-BE3A-0EFF8D97C3C0}" type="slidenum">
              <a:rPr lang="en-US" smtClean="0"/>
              <a:pPr/>
              <a:t>‹#›</a:t>
            </a:fld>
            <a:r>
              <a:rPr lang="en-US" smtClean="0"/>
              <a:t>/25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884682"/>
            <a:ext cx="8787384" cy="7578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180832" y="4813509"/>
            <a:ext cx="533400" cy="1985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76FF339-C289-BD4E-BE3A-0EFF8D97C3C0}" type="slidenum">
              <a:rPr lang="en-US" smtClean="0"/>
              <a:pPr/>
              <a:t>‹#›</a:t>
            </a:fld>
            <a:r>
              <a:rPr lang="en-US" dirty="0" smtClean="0"/>
              <a:t>/25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reframeOverlay-ContentCap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35871"/>
          <a:stretch>
            <a:fillRect/>
          </a:stretch>
        </p:blipFill>
        <p:spPr>
          <a:xfrm>
            <a:off x="182880" y="884682"/>
            <a:ext cx="4228522" cy="3955528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60" y="1260661"/>
            <a:ext cx="3697941" cy="871538"/>
          </a:xfrm>
        </p:spPr>
        <p:txBody>
          <a:bodyPr anchor="b"/>
          <a:lstStyle>
            <a:lvl1pPr algn="l">
              <a:defRPr sz="21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2342" y="1200151"/>
            <a:ext cx="4101353" cy="348972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860" y="2127997"/>
            <a:ext cx="3697941" cy="256187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 algn="l" defTabSz="685800" rtl="0" eaLnBrk="1" latinLnBrk="0" hangingPunct="1">
              <a:lnSpc>
                <a:spcPct val="110000"/>
              </a:lnSpc>
              <a:spcBef>
                <a:spcPts val="15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180832" y="4813509"/>
            <a:ext cx="533400" cy="1985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76FF339-C289-BD4E-BE3A-0EFF8D97C3C0}" type="slidenum">
              <a:rPr lang="en-US" smtClean="0"/>
              <a:pPr/>
              <a:t>‹#›</a:t>
            </a:fld>
            <a:r>
              <a:rPr lang="en-US" dirty="0" smtClean="0"/>
              <a:t>/42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ireframeOverlay-Content.png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79294" y="884682"/>
            <a:ext cx="8787384" cy="75782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4067" y="939930"/>
            <a:ext cx="8308975" cy="7025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926" y="1721879"/>
            <a:ext cx="8308975" cy="294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0106" y="4840941"/>
            <a:ext cx="2398059" cy="1714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976" y="4840941"/>
            <a:ext cx="3657600" cy="1714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914400"/>
            <a:ext cx="533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E76FF339-C289-BD4E-BE3A-0EFF8D97C3C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HomeButton.png">
            <a:hlinkClick r:id="" action="ppaction://hlinkshowjump?jump=firstslide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2450" y="394587"/>
            <a:ext cx="457200" cy="264319"/>
          </a:xfrm>
          <a:prstGeom prst="rect">
            <a:avLst/>
          </a:prstGeom>
        </p:spPr>
      </p:pic>
      <p:pic>
        <p:nvPicPr>
          <p:cNvPr id="9" name="Picture 8" descr="w3c_home_nb-transparent.png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7695768" y="312469"/>
            <a:ext cx="1029133" cy="42709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sz="27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spcBef>
          <a:spcPts val="15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l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42900" indent="-171450" algn="l" defTabSz="685800" rtl="0" eaLnBrk="1" latinLnBrk="0" hangingPunct="1">
        <a:spcBef>
          <a:spcPts val="45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l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14350" indent="-171450" algn="l" defTabSz="685800" rtl="0" eaLnBrk="1" latinLnBrk="0" hangingPunct="1">
        <a:spcBef>
          <a:spcPts val="45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l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685800" indent="-171450" algn="l" defTabSz="685800" rtl="0" eaLnBrk="1" latinLnBrk="0" hangingPunct="1">
        <a:spcBef>
          <a:spcPts val="45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l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857250" indent="-171450" algn="l" defTabSz="685800" rtl="0" eaLnBrk="1" latinLnBrk="0" hangingPunct="1">
        <a:spcBef>
          <a:spcPts val="45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l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tiff"/><Relationship Id="rId18" Type="http://schemas.openxmlformats.org/officeDocument/2006/relationships/image" Target="../media/image34.tiff"/><Relationship Id="rId26" Type="http://schemas.openxmlformats.org/officeDocument/2006/relationships/image" Target="../media/image42.tiff"/><Relationship Id="rId39" Type="http://schemas.openxmlformats.org/officeDocument/2006/relationships/image" Target="../media/image55.tiff"/><Relationship Id="rId21" Type="http://schemas.openxmlformats.org/officeDocument/2006/relationships/image" Target="../media/image37.png"/><Relationship Id="rId34" Type="http://schemas.openxmlformats.org/officeDocument/2006/relationships/image" Target="../media/image50.tiff"/><Relationship Id="rId42" Type="http://schemas.openxmlformats.org/officeDocument/2006/relationships/image" Target="../media/image58.tiff"/><Relationship Id="rId47" Type="http://schemas.openxmlformats.org/officeDocument/2006/relationships/image" Target="../media/image63.tiff"/><Relationship Id="rId50" Type="http://schemas.openxmlformats.org/officeDocument/2006/relationships/image" Target="../media/image66.tiff"/><Relationship Id="rId55" Type="http://schemas.openxmlformats.org/officeDocument/2006/relationships/image" Target="../media/image71.png"/><Relationship Id="rId7" Type="http://schemas.openxmlformats.org/officeDocument/2006/relationships/image" Target="../media/image23.jpeg"/><Relationship Id="rId2" Type="http://schemas.openxmlformats.org/officeDocument/2006/relationships/image" Target="../media/image18.tiff"/><Relationship Id="rId16" Type="http://schemas.openxmlformats.org/officeDocument/2006/relationships/image" Target="../media/image32.tiff"/><Relationship Id="rId20" Type="http://schemas.openxmlformats.org/officeDocument/2006/relationships/image" Target="../media/image36.tiff"/><Relationship Id="rId29" Type="http://schemas.openxmlformats.org/officeDocument/2006/relationships/image" Target="../media/image45.tiff"/><Relationship Id="rId41" Type="http://schemas.openxmlformats.org/officeDocument/2006/relationships/image" Target="../media/image57.tiff"/><Relationship Id="rId54" Type="http://schemas.openxmlformats.org/officeDocument/2006/relationships/image" Target="../media/image70.png"/><Relationship Id="rId6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11" Type="http://schemas.openxmlformats.org/officeDocument/2006/relationships/image" Target="../media/image27.tiff"/><Relationship Id="rId24" Type="http://schemas.openxmlformats.org/officeDocument/2006/relationships/image" Target="../media/image40.tiff"/><Relationship Id="rId32" Type="http://schemas.openxmlformats.org/officeDocument/2006/relationships/image" Target="../media/image48.tiff"/><Relationship Id="rId37" Type="http://schemas.openxmlformats.org/officeDocument/2006/relationships/image" Target="../media/image53.tiff"/><Relationship Id="rId40" Type="http://schemas.openxmlformats.org/officeDocument/2006/relationships/image" Target="../media/image56.tiff"/><Relationship Id="rId45" Type="http://schemas.openxmlformats.org/officeDocument/2006/relationships/image" Target="../media/image61.tiff"/><Relationship Id="rId53" Type="http://schemas.openxmlformats.org/officeDocument/2006/relationships/image" Target="../media/image69.jpeg"/><Relationship Id="rId58" Type="http://schemas.openxmlformats.org/officeDocument/2006/relationships/image" Target="../media/image74.jpeg"/><Relationship Id="rId5" Type="http://schemas.openxmlformats.org/officeDocument/2006/relationships/image" Target="../media/image21.jpeg"/><Relationship Id="rId15" Type="http://schemas.openxmlformats.org/officeDocument/2006/relationships/image" Target="../media/image31.tiff"/><Relationship Id="rId23" Type="http://schemas.openxmlformats.org/officeDocument/2006/relationships/image" Target="../media/image39.tiff"/><Relationship Id="rId28" Type="http://schemas.openxmlformats.org/officeDocument/2006/relationships/image" Target="../media/image44.tiff"/><Relationship Id="rId36" Type="http://schemas.openxmlformats.org/officeDocument/2006/relationships/image" Target="../media/image52.tiff"/><Relationship Id="rId49" Type="http://schemas.openxmlformats.org/officeDocument/2006/relationships/image" Target="../media/image65.tiff"/><Relationship Id="rId57" Type="http://schemas.openxmlformats.org/officeDocument/2006/relationships/image" Target="../media/image73.png"/><Relationship Id="rId61" Type="http://schemas.openxmlformats.org/officeDocument/2006/relationships/image" Target="../media/image77.jpg"/><Relationship Id="rId10" Type="http://schemas.openxmlformats.org/officeDocument/2006/relationships/image" Target="../media/image26.tiff"/><Relationship Id="rId19" Type="http://schemas.openxmlformats.org/officeDocument/2006/relationships/image" Target="../media/image35.tiff"/><Relationship Id="rId31" Type="http://schemas.openxmlformats.org/officeDocument/2006/relationships/image" Target="../media/image47.tiff"/><Relationship Id="rId44" Type="http://schemas.openxmlformats.org/officeDocument/2006/relationships/image" Target="../media/image60.tiff"/><Relationship Id="rId52" Type="http://schemas.openxmlformats.org/officeDocument/2006/relationships/image" Target="../media/image68.gif"/><Relationship Id="rId60" Type="http://schemas.openxmlformats.org/officeDocument/2006/relationships/image" Target="../media/image76.tiff"/><Relationship Id="rId4" Type="http://schemas.openxmlformats.org/officeDocument/2006/relationships/image" Target="../media/image20.png"/><Relationship Id="rId9" Type="http://schemas.openxmlformats.org/officeDocument/2006/relationships/image" Target="../media/image25.tiff"/><Relationship Id="rId14" Type="http://schemas.openxmlformats.org/officeDocument/2006/relationships/image" Target="../media/image30.tiff"/><Relationship Id="rId22" Type="http://schemas.openxmlformats.org/officeDocument/2006/relationships/image" Target="../media/image38.gif"/><Relationship Id="rId27" Type="http://schemas.openxmlformats.org/officeDocument/2006/relationships/image" Target="../media/image43.tiff"/><Relationship Id="rId30" Type="http://schemas.openxmlformats.org/officeDocument/2006/relationships/image" Target="../media/image46.tiff"/><Relationship Id="rId35" Type="http://schemas.openxmlformats.org/officeDocument/2006/relationships/image" Target="../media/image51.tiff"/><Relationship Id="rId43" Type="http://schemas.openxmlformats.org/officeDocument/2006/relationships/image" Target="../media/image59.tiff"/><Relationship Id="rId48" Type="http://schemas.openxmlformats.org/officeDocument/2006/relationships/image" Target="../media/image64.tiff"/><Relationship Id="rId56" Type="http://schemas.openxmlformats.org/officeDocument/2006/relationships/image" Target="../media/image72.png"/><Relationship Id="rId8" Type="http://schemas.openxmlformats.org/officeDocument/2006/relationships/image" Target="../media/image24.jpeg"/><Relationship Id="rId51" Type="http://schemas.openxmlformats.org/officeDocument/2006/relationships/image" Target="../media/image67.png"/><Relationship Id="rId3" Type="http://schemas.openxmlformats.org/officeDocument/2006/relationships/image" Target="../media/image19.png"/><Relationship Id="rId12" Type="http://schemas.openxmlformats.org/officeDocument/2006/relationships/image" Target="../media/image28.tiff"/><Relationship Id="rId17" Type="http://schemas.openxmlformats.org/officeDocument/2006/relationships/image" Target="../media/image33.tiff"/><Relationship Id="rId25" Type="http://schemas.openxmlformats.org/officeDocument/2006/relationships/image" Target="../media/image41.tiff"/><Relationship Id="rId33" Type="http://schemas.openxmlformats.org/officeDocument/2006/relationships/image" Target="../media/image49.tiff"/><Relationship Id="rId38" Type="http://schemas.openxmlformats.org/officeDocument/2006/relationships/image" Target="../media/image54.tiff"/><Relationship Id="rId46" Type="http://schemas.openxmlformats.org/officeDocument/2006/relationships/image" Target="../media/image62.tiff"/><Relationship Id="rId59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gif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gif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jp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WoT/IG/" TargetMode="External"/><Relationship Id="rId7" Type="http://schemas.openxmlformats.org/officeDocument/2006/relationships/hyperlink" Target="http://w3c.github.io/wot/current-practices/wot-practices.html" TargetMode="External"/><Relationship Id="rId2" Type="http://schemas.openxmlformats.org/officeDocument/2006/relationships/hyperlink" Target="https://www.w3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3c.github.io/wot/charters/wot-white-paper-2016.html" TargetMode="External"/><Relationship Id="rId5" Type="http://schemas.openxmlformats.org/officeDocument/2006/relationships/hyperlink" Target="https://www.w3.org/2016/09/wot-wg-charter.html" TargetMode="External"/><Relationship Id="rId4" Type="http://schemas.openxmlformats.org/officeDocument/2006/relationships/hyperlink" Target="https://www.w3.org/standards/webarch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073" y="1708241"/>
            <a:ext cx="7559749" cy="1478019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Introduction to W3C Web of Things</a:t>
            </a:r>
            <a:br>
              <a:rPr lang="en-US" dirty="0" smtClean="0">
                <a:solidFill>
                  <a:srgbClr val="FFFF00"/>
                </a:solidFill>
              </a:rPr>
            </a:br>
            <a:endParaRPr lang="en-US" sz="2400" i="1" dirty="0">
              <a:cs typeface="Times New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6135" y="3657600"/>
            <a:ext cx="6230540" cy="983307"/>
          </a:xfrm>
        </p:spPr>
        <p:txBody>
          <a:bodyPr>
            <a:normAutofit fontScale="92500" lnSpcReduction="10000"/>
          </a:bodyPr>
          <a:lstStyle/>
          <a:p>
            <a:r>
              <a:rPr lang="en-US" sz="2100" b="1" i="1" dirty="0" smtClean="0"/>
              <a:t>Michael McCool</a:t>
            </a:r>
          </a:p>
          <a:p>
            <a:endParaRPr lang="en-US" altLang="zh-CN" sz="2100" dirty="0" smtClean="0"/>
          </a:p>
          <a:p>
            <a:r>
              <a:rPr lang="en-US" altLang="zh-CN" sz="2100" dirty="0" smtClean="0"/>
              <a:t>Taipei, OCF AGM, 10 Nov </a:t>
            </a:r>
            <a:r>
              <a:rPr lang="en-US" sz="2100" dirty="0" smtClean="0"/>
              <a:t>2016</a:t>
            </a:r>
            <a:endParaRPr lang="en-US" sz="2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ireframeOverlay-SectionH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91875"/>
          <a:stretch>
            <a:fillRect/>
          </a:stretch>
        </p:blipFill>
        <p:spPr>
          <a:xfrm>
            <a:off x="176574" y="868107"/>
            <a:ext cx="8785105" cy="395706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133600" y="2571750"/>
            <a:ext cx="6591300" cy="1028700"/>
          </a:xfrm>
        </p:spPr>
        <p:txBody>
          <a:bodyPr anchor="b" anchorCtr="0"/>
          <a:lstStyle>
            <a:lvl1pPr algn="r">
              <a:defRPr sz="3600" b="0" cap="none" baseline="0"/>
            </a:lvl1pPr>
          </a:lstStyle>
          <a:p>
            <a:r>
              <a:rPr lang="en-US" dirty="0" smtClean="0"/>
              <a:t>Backup</a:t>
            </a:r>
            <a:endParaRPr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2133600" y="3600450"/>
            <a:ext cx="6591300" cy="80010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r" defTabSz="685800" rtl="0" eaLnBrk="1" latinLnBrk="0" hangingPunct="1">
              <a:spcBef>
                <a:spcPts val="225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None/>
              <a:defRPr sz="13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spcBef>
                <a:spcPts val="45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spcBef>
                <a:spcPts val="45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spcBef>
                <a:spcPts val="45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spcBef>
                <a:spcPts val="45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spcBef>
                <a:spcPct val="20000"/>
              </a:spcBef>
              <a:buFont typeface="Arial" pitchFamily="34" charset="0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spcBef>
                <a:spcPct val="20000"/>
              </a:spcBef>
              <a:buFont typeface="Arial" pitchFamily="34" charset="0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spcBef>
                <a:spcPct val="20000"/>
              </a:spcBef>
              <a:buFont typeface="Arial" pitchFamily="34" charset="0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spcBef>
                <a:spcPct val="20000"/>
              </a:spcBef>
              <a:buFont typeface="Arial" pitchFamily="34" charset="0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55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Tooling for Bridging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11</a:t>
            </a:fld>
            <a:r>
              <a:rPr lang="en-US" smtClean="0"/>
              <a:t>/37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189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GB" sz="2400" dirty="0" smtClean="0"/>
              <a:t>Levels of Abstraction – separation of concerns</a:t>
            </a:r>
            <a:endParaRPr lang="en-GB" sz="2400" dirty="0"/>
          </a:p>
        </p:txBody>
      </p:sp>
      <p:graphicFrame>
        <p:nvGraphicFramePr>
          <p:cNvPr id="5" name="Group 2"/>
          <p:cNvGraphicFramePr>
            <a:graphicFrameLocks noGrp="1"/>
          </p:cNvGraphicFramePr>
          <p:nvPr>
            <p:extLst/>
          </p:nvPr>
        </p:nvGraphicFramePr>
        <p:xfrm>
          <a:off x="1744718" y="1661006"/>
          <a:ext cx="6097390" cy="3152731"/>
        </p:xfrm>
        <a:graphic>
          <a:graphicData uri="http://schemas.openxmlformats.org/drawingml/2006/table">
            <a:tbl>
              <a:tblPr/>
              <a:tblGrid>
                <a:gridCol w="1087751"/>
                <a:gridCol w="5009639"/>
              </a:tblGrid>
              <a:tr h="642000">
                <a:tc>
                  <a:txBody>
                    <a:bodyPr/>
                    <a:lstStyle>
                      <a:lvl1pPr>
                        <a:lnSpc>
                          <a:spcPct val="93000"/>
                        </a:lnSpc>
                        <a:spcBef>
                          <a:spcPts val="1425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1pPr>
                      <a:lvl2pPr marL="457200">
                        <a:lnSpc>
                          <a:spcPct val="93000"/>
                        </a:lnSpc>
                        <a:spcBef>
                          <a:spcPts val="1138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2pPr>
                      <a:lvl3pPr marL="914400">
                        <a:lnSpc>
                          <a:spcPct val="93000"/>
                        </a:lnSpc>
                        <a:spcBef>
                          <a:spcPts val="85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3pPr>
                      <a:lvl4pPr marL="1371600">
                        <a:lnSpc>
                          <a:spcPct val="93000"/>
                        </a:lnSpc>
                        <a:spcBef>
                          <a:spcPts val="575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4pPr>
                      <a:lvl5pPr marL="1828800">
                        <a:lnSpc>
                          <a:spcPct val="93000"/>
                        </a:lnSpc>
                        <a:spcBef>
                          <a:spcPts val="288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5pPr>
                      <a:lvl6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6pPr>
                      <a:lvl7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7pPr>
                      <a:lvl8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8pPr>
                      <a:lvl9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</a:pPr>
                      <a:r>
                        <a:rPr kumimoji="0" lang="en-GB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Application</a:t>
                      </a:r>
                    </a:p>
                  </a:txBody>
                  <a:tcPr marL="81638" marR="81638" marT="42730" marB="31842" horzOverflow="overflow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3000"/>
                        </a:lnSpc>
                        <a:spcBef>
                          <a:spcPts val="1425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1pPr>
                      <a:lvl2pPr marL="457200">
                        <a:lnSpc>
                          <a:spcPct val="93000"/>
                        </a:lnSpc>
                        <a:spcBef>
                          <a:spcPts val="1138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2pPr>
                      <a:lvl3pPr marL="914400">
                        <a:lnSpc>
                          <a:spcPct val="93000"/>
                        </a:lnSpc>
                        <a:spcBef>
                          <a:spcPts val="85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3pPr>
                      <a:lvl4pPr marL="1371600">
                        <a:lnSpc>
                          <a:spcPct val="93000"/>
                        </a:lnSpc>
                        <a:spcBef>
                          <a:spcPts val="575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4pPr>
                      <a:lvl5pPr marL="1828800">
                        <a:lnSpc>
                          <a:spcPct val="93000"/>
                        </a:lnSpc>
                        <a:spcBef>
                          <a:spcPts val="288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5pPr>
                      <a:lvl6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6pPr>
                      <a:lvl7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7pPr>
                      <a:lvl8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8pPr>
                      <a:lvl9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Define </a:t>
                      </a:r>
                      <a:r>
                        <a:rPr kumimoji="0" lang="en-GB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thing behaviour in terms of their properties, actions and events, using APIs for control of sensor and actuator hardware</a:t>
                      </a:r>
                    </a:p>
                  </a:txBody>
                  <a:tcPr marL="81638" marR="81638" marT="42730" marB="31842" horzOverflow="overflow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"/>
                      </a:schemeClr>
                    </a:solidFill>
                  </a:tcPr>
                </a:tc>
              </a:tr>
              <a:tr h="642000">
                <a:tc>
                  <a:txBody>
                    <a:bodyPr/>
                    <a:lstStyle>
                      <a:lvl1pPr>
                        <a:lnSpc>
                          <a:spcPct val="93000"/>
                        </a:lnSpc>
                        <a:spcBef>
                          <a:spcPts val="1425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1pPr>
                      <a:lvl2pPr marL="457200">
                        <a:lnSpc>
                          <a:spcPct val="93000"/>
                        </a:lnSpc>
                        <a:spcBef>
                          <a:spcPts val="1138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2pPr>
                      <a:lvl3pPr marL="914400">
                        <a:lnSpc>
                          <a:spcPct val="93000"/>
                        </a:lnSpc>
                        <a:spcBef>
                          <a:spcPts val="85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3pPr>
                      <a:lvl4pPr marL="1371600">
                        <a:lnSpc>
                          <a:spcPct val="93000"/>
                        </a:lnSpc>
                        <a:spcBef>
                          <a:spcPts val="575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4pPr>
                      <a:lvl5pPr marL="1828800">
                        <a:lnSpc>
                          <a:spcPct val="93000"/>
                        </a:lnSpc>
                        <a:spcBef>
                          <a:spcPts val="288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5pPr>
                      <a:lvl6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6pPr>
                      <a:lvl7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7pPr>
                      <a:lvl8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8pPr>
                      <a:lvl9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</a:pPr>
                      <a:r>
                        <a:rPr kumimoji="0" lang="en-GB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Things</a:t>
                      </a:r>
                    </a:p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</a:pPr>
                      <a:endParaRPr kumimoji="0" lang="en-GB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  <a:ea typeface="Calibri" charset="0"/>
                        <a:cs typeface="Helvetica"/>
                      </a:endParaRPr>
                    </a:p>
                  </a:txBody>
                  <a:tcPr marL="81638" marR="81638" marT="42730" marB="31842" horzOverflow="overflow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3000"/>
                        </a:lnSpc>
                        <a:spcBef>
                          <a:spcPts val="1425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1pPr>
                      <a:lvl2pPr marL="457200">
                        <a:lnSpc>
                          <a:spcPct val="93000"/>
                        </a:lnSpc>
                        <a:spcBef>
                          <a:spcPts val="1138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2pPr>
                      <a:lvl3pPr marL="914400">
                        <a:lnSpc>
                          <a:spcPct val="93000"/>
                        </a:lnSpc>
                        <a:spcBef>
                          <a:spcPts val="85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3pPr>
                      <a:lvl4pPr marL="1371600">
                        <a:lnSpc>
                          <a:spcPct val="93000"/>
                        </a:lnSpc>
                        <a:spcBef>
                          <a:spcPts val="575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4pPr>
                      <a:lvl5pPr marL="1828800">
                        <a:lnSpc>
                          <a:spcPct val="93000"/>
                        </a:lnSpc>
                        <a:spcBef>
                          <a:spcPts val="288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5pPr>
                      <a:lvl6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6pPr>
                      <a:lvl7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7pPr>
                      <a:lvl8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8pPr>
                      <a:lvl9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</a:pPr>
                      <a:r>
                        <a:rPr kumimoji="0" lang="en-GB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Software </a:t>
                      </a: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objects representing abstract or physical devices and state</a:t>
                      </a:r>
                      <a:endParaRPr kumimoji="0" lang="en-GB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  <a:ea typeface="Calibri" charset="0"/>
                        <a:cs typeface="Helvetica"/>
                      </a:endParaRPr>
                    </a:p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</a:pPr>
                      <a:r>
                        <a:rPr kumimoji="0" lang="en-GB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Abstract </a:t>
                      </a: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thing </a:t>
                      </a:r>
                      <a:r>
                        <a:rPr kumimoji="0" lang="en-GB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to thing </a:t>
                      </a: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interaction</a:t>
                      </a:r>
                      <a:endParaRPr kumimoji="0" lang="en-GB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  <a:ea typeface="Calibri" charset="0"/>
                        <a:cs typeface="Helvetica"/>
                      </a:endParaRPr>
                    </a:p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</a:pPr>
                      <a:r>
                        <a:rPr kumimoji="0" lang="en-GB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Semantics and Metadata, Data models and Data</a:t>
                      </a:r>
                    </a:p>
                  </a:txBody>
                  <a:tcPr marL="81638" marR="81638" marT="42730" marB="31842" horzOverflow="overflow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42000">
                <a:tc>
                  <a:txBody>
                    <a:bodyPr/>
                    <a:lstStyle>
                      <a:lvl1pPr>
                        <a:lnSpc>
                          <a:spcPct val="93000"/>
                        </a:lnSpc>
                        <a:spcBef>
                          <a:spcPts val="1425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1pPr>
                      <a:lvl2pPr marL="457200">
                        <a:lnSpc>
                          <a:spcPct val="93000"/>
                        </a:lnSpc>
                        <a:spcBef>
                          <a:spcPts val="1138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2pPr>
                      <a:lvl3pPr marL="914400">
                        <a:lnSpc>
                          <a:spcPct val="93000"/>
                        </a:lnSpc>
                        <a:spcBef>
                          <a:spcPts val="85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3pPr>
                      <a:lvl4pPr marL="1371600">
                        <a:lnSpc>
                          <a:spcPct val="93000"/>
                        </a:lnSpc>
                        <a:spcBef>
                          <a:spcPts val="575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4pPr>
                      <a:lvl5pPr marL="1828800">
                        <a:lnSpc>
                          <a:spcPct val="93000"/>
                        </a:lnSpc>
                        <a:spcBef>
                          <a:spcPts val="288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5pPr>
                      <a:lvl6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6pPr>
                      <a:lvl7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7pPr>
                      <a:lvl8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8pPr>
                      <a:lvl9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</a:pPr>
                      <a:r>
                        <a:rPr kumimoji="0" lang="en-GB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Transfer</a:t>
                      </a:r>
                    </a:p>
                  </a:txBody>
                  <a:tcPr marL="81638" marR="81638" marT="42730" marB="31842" horzOverflow="overflow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3000"/>
                        </a:lnSpc>
                        <a:spcBef>
                          <a:spcPts val="1425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1pPr>
                      <a:lvl2pPr marL="457200">
                        <a:lnSpc>
                          <a:spcPct val="93000"/>
                        </a:lnSpc>
                        <a:spcBef>
                          <a:spcPts val="1138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2pPr>
                      <a:lvl3pPr marL="914400">
                        <a:lnSpc>
                          <a:spcPct val="93000"/>
                        </a:lnSpc>
                        <a:spcBef>
                          <a:spcPts val="85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3pPr>
                      <a:lvl4pPr marL="1371600">
                        <a:lnSpc>
                          <a:spcPct val="93000"/>
                        </a:lnSpc>
                        <a:spcBef>
                          <a:spcPts val="575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4pPr>
                      <a:lvl5pPr marL="1828800">
                        <a:lnSpc>
                          <a:spcPct val="93000"/>
                        </a:lnSpc>
                        <a:spcBef>
                          <a:spcPts val="288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5pPr>
                      <a:lvl6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6pPr>
                      <a:lvl7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7pPr>
                      <a:lvl8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8pPr>
                      <a:lvl9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</a:pPr>
                      <a:r>
                        <a:rPr kumimoji="0" lang="en-GB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Bindings of abstract messages to mechanisms provided by each protocol, including choice of communication pattern, e.g. pull, push, pub-sub, peer to peer, </a:t>
                      </a: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etc.</a:t>
                      </a:r>
                      <a:endParaRPr kumimoji="0" lang="en-GB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  <a:ea typeface="Calibri" charset="0"/>
                        <a:cs typeface="Helvetica"/>
                      </a:endParaRPr>
                    </a:p>
                  </a:txBody>
                  <a:tcPr marL="81638" marR="81638" marT="42730" marB="31842" horzOverflow="overflow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"/>
                      </a:schemeClr>
                    </a:solidFill>
                  </a:tcPr>
                </a:tc>
              </a:tr>
              <a:tr h="642000">
                <a:tc>
                  <a:txBody>
                    <a:bodyPr/>
                    <a:lstStyle>
                      <a:lvl1pPr>
                        <a:lnSpc>
                          <a:spcPct val="93000"/>
                        </a:lnSpc>
                        <a:spcBef>
                          <a:spcPts val="1425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1pPr>
                      <a:lvl2pPr marL="457200">
                        <a:lnSpc>
                          <a:spcPct val="93000"/>
                        </a:lnSpc>
                        <a:spcBef>
                          <a:spcPts val="1138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2pPr>
                      <a:lvl3pPr marL="914400">
                        <a:lnSpc>
                          <a:spcPct val="93000"/>
                        </a:lnSpc>
                        <a:spcBef>
                          <a:spcPts val="85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3pPr>
                      <a:lvl4pPr marL="1371600">
                        <a:lnSpc>
                          <a:spcPct val="93000"/>
                        </a:lnSpc>
                        <a:spcBef>
                          <a:spcPts val="575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4pPr>
                      <a:lvl5pPr marL="1828800">
                        <a:lnSpc>
                          <a:spcPct val="93000"/>
                        </a:lnSpc>
                        <a:spcBef>
                          <a:spcPts val="288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5pPr>
                      <a:lvl6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6pPr>
                      <a:lvl7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7pPr>
                      <a:lvl8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8pPr>
                      <a:lvl9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</a:pPr>
                      <a:r>
                        <a:rPr kumimoji="0" lang="en-GB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Transport</a:t>
                      </a:r>
                    </a:p>
                  </a:txBody>
                  <a:tcPr marL="81638" marR="81638" marT="42730" marB="31842" horzOverflow="overflow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3000"/>
                        </a:lnSpc>
                        <a:spcBef>
                          <a:spcPts val="1425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1pPr>
                      <a:lvl2pPr marL="457200">
                        <a:lnSpc>
                          <a:spcPct val="93000"/>
                        </a:lnSpc>
                        <a:spcBef>
                          <a:spcPts val="1138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2pPr>
                      <a:lvl3pPr marL="914400">
                        <a:lnSpc>
                          <a:spcPct val="93000"/>
                        </a:lnSpc>
                        <a:spcBef>
                          <a:spcPts val="85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3pPr>
                      <a:lvl4pPr marL="1371600">
                        <a:lnSpc>
                          <a:spcPct val="93000"/>
                        </a:lnSpc>
                        <a:spcBef>
                          <a:spcPts val="575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4pPr>
                      <a:lvl5pPr marL="1828800">
                        <a:lnSpc>
                          <a:spcPct val="93000"/>
                        </a:lnSpc>
                        <a:spcBef>
                          <a:spcPts val="288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5pPr>
                      <a:lvl6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6pPr>
                      <a:lvl7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7pPr>
                      <a:lvl8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8pPr>
                      <a:lvl9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</a:pPr>
                      <a:r>
                        <a:rPr kumimoji="0" lang="en-GB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REST based protocols, e.g. HTTP, </a:t>
                      </a:r>
                      <a:r>
                        <a:rPr kumimoji="0" lang="en-GB" alt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CoAP</a:t>
                      </a:r>
                      <a:endParaRPr kumimoji="0" lang="en-GB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  <a:ea typeface="Calibri" charset="0"/>
                        <a:cs typeface="Helvetica"/>
                      </a:endParaRPr>
                    </a:p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</a:pPr>
                      <a:r>
                        <a:rPr kumimoji="0" lang="en-GB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Pub-Sub protocols, e.g. MQTT, XMPP</a:t>
                      </a:r>
                    </a:p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</a:pPr>
                      <a:r>
                        <a:rPr kumimoji="0" lang="en-GB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Others, including non IP transports, e.g. Bluetooth</a:t>
                      </a:r>
                    </a:p>
                  </a:txBody>
                  <a:tcPr marL="81638" marR="81638" marT="42730" marB="31842" horzOverflow="overflow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"/>
                      </a:schemeClr>
                    </a:solidFill>
                  </a:tcPr>
                </a:tc>
              </a:tr>
              <a:tr h="571705">
                <a:tc>
                  <a:txBody>
                    <a:bodyPr/>
                    <a:lstStyle>
                      <a:lvl1pPr>
                        <a:lnSpc>
                          <a:spcPct val="93000"/>
                        </a:lnSpc>
                        <a:spcBef>
                          <a:spcPts val="1425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1pPr>
                      <a:lvl2pPr marL="457200">
                        <a:lnSpc>
                          <a:spcPct val="93000"/>
                        </a:lnSpc>
                        <a:spcBef>
                          <a:spcPts val="1138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2pPr>
                      <a:lvl3pPr marL="914400">
                        <a:lnSpc>
                          <a:spcPct val="93000"/>
                        </a:lnSpc>
                        <a:spcBef>
                          <a:spcPts val="85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3pPr>
                      <a:lvl4pPr marL="1371600">
                        <a:lnSpc>
                          <a:spcPct val="93000"/>
                        </a:lnSpc>
                        <a:spcBef>
                          <a:spcPts val="575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4pPr>
                      <a:lvl5pPr marL="1828800">
                        <a:lnSpc>
                          <a:spcPct val="93000"/>
                        </a:lnSpc>
                        <a:spcBef>
                          <a:spcPts val="288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5pPr>
                      <a:lvl6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6pPr>
                      <a:lvl7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7pPr>
                      <a:lvl8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8pPr>
                      <a:lvl9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</a:pPr>
                      <a:r>
                        <a:rPr kumimoji="0" lang="en-GB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Network</a:t>
                      </a:r>
                    </a:p>
                  </a:txBody>
                  <a:tcPr marL="81638" marR="81638" marT="42730" marB="31842" horzOverflow="overflow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3000"/>
                        </a:lnSpc>
                        <a:spcBef>
                          <a:spcPts val="1425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1pPr>
                      <a:lvl2pPr marL="457200">
                        <a:lnSpc>
                          <a:spcPct val="93000"/>
                        </a:lnSpc>
                        <a:spcBef>
                          <a:spcPts val="1138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2pPr>
                      <a:lvl3pPr marL="914400">
                        <a:lnSpc>
                          <a:spcPct val="93000"/>
                        </a:lnSpc>
                        <a:spcBef>
                          <a:spcPts val="85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3pPr>
                      <a:lvl4pPr marL="1371600">
                        <a:lnSpc>
                          <a:spcPct val="93000"/>
                        </a:lnSpc>
                        <a:spcBef>
                          <a:spcPts val="575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4pPr>
                      <a:lvl5pPr marL="1828800">
                        <a:lnSpc>
                          <a:spcPct val="93000"/>
                        </a:lnSpc>
                        <a:spcBef>
                          <a:spcPts val="288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5pPr>
                      <a:lvl6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6pPr>
                      <a:lvl7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7pPr>
                      <a:lvl8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8pPr>
                      <a:lvl9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</a:pPr>
                      <a:r>
                        <a:rPr kumimoji="0" lang="en-GB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Underlying communication technology with support for exchange of simple messages (packets</a:t>
                      </a: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)</a:t>
                      </a:r>
                    </a:p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Many technologies designed for different requirements</a:t>
                      </a:r>
                      <a:endParaRPr kumimoji="0" lang="en-GB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  <a:ea typeface="Calibri" charset="0"/>
                        <a:cs typeface="Helvetica"/>
                      </a:endParaRPr>
                    </a:p>
                  </a:txBody>
                  <a:tcPr marL="81638" marR="81638" marT="42730" marB="31842" horzOverflow="overflow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96564" y="2063577"/>
            <a:ext cx="13098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2">
                    <a:lumMod val="50000"/>
                  </a:schemeClr>
                </a:solidFill>
              </a:rPr>
              <a:t>Application Developer</a:t>
            </a:r>
          </a:p>
          <a:p>
            <a:r>
              <a:rPr lang="en-GB" sz="1200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GB" sz="1200" dirty="0" err="1" smtClean="0">
                <a:solidFill>
                  <a:schemeClr val="bg2">
                    <a:lumMod val="50000"/>
                  </a:schemeClr>
                </a:solidFill>
              </a:rPr>
              <a:t>WoT</a:t>
            </a:r>
            <a:r>
              <a:rPr lang="en-GB" sz="1200" dirty="0" smtClean="0">
                <a:solidFill>
                  <a:schemeClr val="bg2">
                    <a:lumMod val="50000"/>
                  </a:schemeClr>
                </a:solidFill>
              </a:rPr>
              <a:t> focus)</a:t>
            </a:r>
            <a:endParaRPr lang="en-GB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3059" y="3509218"/>
            <a:ext cx="13098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2">
                    <a:lumMod val="50000"/>
                  </a:schemeClr>
                </a:solidFill>
              </a:rPr>
              <a:t>Platform Developer</a:t>
            </a:r>
          </a:p>
          <a:p>
            <a:r>
              <a:rPr lang="en-GB" sz="1200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GB" sz="1200" dirty="0" err="1" smtClean="0">
                <a:solidFill>
                  <a:schemeClr val="bg2">
                    <a:lumMod val="50000"/>
                  </a:schemeClr>
                </a:solidFill>
              </a:rPr>
              <a:t>IoT</a:t>
            </a:r>
            <a:r>
              <a:rPr lang="en-GB" sz="1200" dirty="0" smtClean="0">
                <a:solidFill>
                  <a:schemeClr val="bg2">
                    <a:lumMod val="50000"/>
                  </a:schemeClr>
                </a:solidFill>
              </a:rPr>
              <a:t> focus)</a:t>
            </a:r>
            <a:endParaRPr lang="en-GB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Left Brace 7"/>
          <p:cNvSpPr/>
          <p:nvPr/>
        </p:nvSpPr>
        <p:spPr>
          <a:xfrm>
            <a:off x="1495167" y="3052119"/>
            <a:ext cx="98855" cy="164344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Left Brace 8"/>
          <p:cNvSpPr/>
          <p:nvPr/>
        </p:nvSpPr>
        <p:spPr>
          <a:xfrm>
            <a:off x="1495167" y="1779373"/>
            <a:ext cx="98855" cy="111210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88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Distributed Web of Things</a:t>
            </a:r>
            <a:endParaRPr lang="en-GB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15926" y="1845977"/>
            <a:ext cx="2336803" cy="2967532"/>
          </a:xfrm>
        </p:spPr>
        <p:txBody>
          <a:bodyPr>
            <a:normAutofit fontScale="77500" lnSpcReduction="20000"/>
          </a:bodyPr>
          <a:lstStyle/>
          <a:p>
            <a:r>
              <a:rPr lang="en-GB" dirty="0" smtClean="0"/>
              <a:t>Thing descriptions can be used to create proxies for a thing, allowing scripts to interact with a local proxy for a remote entity</a:t>
            </a:r>
          </a:p>
          <a:p>
            <a:r>
              <a:rPr lang="en-GB" dirty="0" smtClean="0"/>
              <a:t>Scripts can run on servers or as part of Web pages in Web browser for human machine interface</a:t>
            </a:r>
          </a:p>
          <a:p>
            <a:r>
              <a:rPr lang="en-GB" dirty="0" smtClean="0"/>
              <a:t>Thing topologies</a:t>
            </a:r>
          </a:p>
          <a:p>
            <a:pPr lvl="1"/>
            <a:r>
              <a:rPr lang="en-GB" dirty="0" smtClean="0"/>
              <a:t>Peer to Peer, Peer to Peer via Cloud, Star, Device to Cloud, Star to Cloud</a:t>
            </a:r>
          </a:p>
          <a:p>
            <a:pPr lvl="1"/>
            <a:r>
              <a:rPr lang="en-GB" dirty="0" smtClean="0"/>
              <a:t>Proxy chains from the edge through the cloud to the browser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30" y="1845976"/>
            <a:ext cx="6205558" cy="29015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46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Members of the Web of Things Interest Group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193531" y="1642501"/>
            <a:ext cx="8761510" cy="31743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1436" y="3659167"/>
            <a:ext cx="906034" cy="6040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0433" y="3733454"/>
            <a:ext cx="615336" cy="6153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3080" y="3405857"/>
            <a:ext cx="1382263" cy="11058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4022" y="4145627"/>
            <a:ext cx="1091930" cy="3887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3505" y="3200312"/>
            <a:ext cx="951699" cy="673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6874" y="3555804"/>
            <a:ext cx="824550" cy="8582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8574" y="4003710"/>
            <a:ext cx="631274" cy="6312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8543" y="2961391"/>
            <a:ext cx="468798" cy="46879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7188" y="3484623"/>
            <a:ext cx="1597981" cy="2696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337" y="2132362"/>
            <a:ext cx="1223862" cy="1839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4226" y="2503670"/>
            <a:ext cx="396374" cy="52644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2664" y="1708482"/>
            <a:ext cx="740405" cy="25914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9984" y="1695147"/>
            <a:ext cx="983568" cy="41563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632" y="1642341"/>
            <a:ext cx="1153175" cy="32017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921" y="2392966"/>
            <a:ext cx="889686" cy="5048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31832" y="1737656"/>
            <a:ext cx="693484" cy="3421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0545" y="1749110"/>
            <a:ext cx="657702" cy="59338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7058" y="3110087"/>
            <a:ext cx="520700" cy="50435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0846" y="1651403"/>
            <a:ext cx="1005913" cy="39315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2497" y="1995077"/>
            <a:ext cx="399720" cy="61306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7499" y="1989246"/>
            <a:ext cx="780181" cy="48761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7401" y="4467089"/>
            <a:ext cx="948808" cy="19388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0049" y="2011427"/>
            <a:ext cx="1161147" cy="79527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0720" y="2382352"/>
            <a:ext cx="744591" cy="43848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8362" y="2397727"/>
            <a:ext cx="827379" cy="20262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3535" y="2800637"/>
            <a:ext cx="617906" cy="45477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751" y="2646429"/>
            <a:ext cx="661712" cy="36864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21128" y="2940033"/>
            <a:ext cx="754836" cy="30948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002085" y="2715063"/>
            <a:ext cx="1268543" cy="39163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471408" y="2929337"/>
            <a:ext cx="791370" cy="24699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645" y="3264842"/>
            <a:ext cx="773568" cy="28203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6547" y="3171181"/>
            <a:ext cx="880836" cy="66062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183" y="3171181"/>
            <a:ext cx="714823" cy="21119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35" y="3880687"/>
            <a:ext cx="900332" cy="67524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531" y="3327006"/>
            <a:ext cx="677732" cy="48409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5740" y="1699181"/>
            <a:ext cx="1440017" cy="20465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1132" y="2230110"/>
            <a:ext cx="721167" cy="72116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7660" y="1972043"/>
            <a:ext cx="998851" cy="30443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8574" y="2979050"/>
            <a:ext cx="776373" cy="4710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3020" y="3692606"/>
            <a:ext cx="1047690" cy="78697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0590" y="4319669"/>
            <a:ext cx="1338146" cy="3240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915" y="4406895"/>
            <a:ext cx="684240" cy="483727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9139" y="3417659"/>
            <a:ext cx="1387967" cy="780731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032" y="3851256"/>
            <a:ext cx="701749" cy="460353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4600" y="4427748"/>
            <a:ext cx="517269" cy="36148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3406" y="2498873"/>
            <a:ext cx="453177" cy="453177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1308" y="2574658"/>
            <a:ext cx="1211061" cy="376619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6311396" y="3972045"/>
            <a:ext cx="1143190" cy="68047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3581388" y="4554659"/>
            <a:ext cx="1087053" cy="233621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982" y="4416675"/>
            <a:ext cx="1004807" cy="409903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3358" y="4117274"/>
            <a:ext cx="606219" cy="20207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1711" y="3882266"/>
            <a:ext cx="945441" cy="479724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2941" y="3091390"/>
            <a:ext cx="1004021" cy="47389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0451" y="3325680"/>
            <a:ext cx="663053" cy="66305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4983" y="4621899"/>
            <a:ext cx="1183846" cy="171658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6648" y="3586103"/>
            <a:ext cx="675846" cy="352284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0235" y="4475991"/>
            <a:ext cx="701173" cy="350587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0025" y="2759854"/>
            <a:ext cx="981906" cy="736429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7911" y="1940315"/>
            <a:ext cx="572378" cy="28050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045" y="2270070"/>
            <a:ext cx="1392591" cy="228803"/>
          </a:xfrm>
          <a:prstGeom prst="rect">
            <a:avLst/>
          </a:prstGeom>
        </p:spPr>
      </p:pic>
      <p:pic>
        <p:nvPicPr>
          <p:cNvPr id="67" name="图片 2"/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4249720" y="2977451"/>
            <a:ext cx="455781" cy="45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2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IoT Alliances and Standards </a:t>
            </a:r>
            <a:r>
              <a:rPr lang="en-GB" dirty="0"/>
              <a:t>D</a:t>
            </a:r>
            <a:r>
              <a:rPr lang="en-GB" dirty="0" smtClean="0"/>
              <a:t>evelopment Organisations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569" y="1400816"/>
            <a:ext cx="6053503" cy="34315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5670" y="4794631"/>
            <a:ext cx="34169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Source: AIOTI IoT Standardisation </a:t>
            </a:r>
            <a:r>
              <a:rPr lang="en-GB" sz="1200" smtClean="0"/>
              <a:t>report release 2.6</a:t>
            </a:r>
            <a:endParaRPr lang="en-GB" sz="1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43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GB" sz="2400" dirty="0" smtClean="0"/>
              <a:t>Liaisons and Collaborations</a:t>
            </a:r>
            <a:endParaRPr lang="en-GB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8710" y="1766915"/>
            <a:ext cx="5894884" cy="304659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 smtClean="0"/>
              <a:t>Reaching out to industry alliances and SDO’s:</a:t>
            </a:r>
          </a:p>
          <a:p>
            <a:pPr lvl="1"/>
            <a:r>
              <a:rPr lang="en-GB" dirty="0" err="1" smtClean="0"/>
              <a:t>Plattform</a:t>
            </a:r>
            <a:r>
              <a:rPr lang="en-GB" dirty="0" smtClean="0"/>
              <a:t> </a:t>
            </a:r>
            <a:r>
              <a:rPr lang="en-GB" dirty="0" err="1" smtClean="0"/>
              <a:t>Industrie</a:t>
            </a:r>
            <a:r>
              <a:rPr lang="en-GB" dirty="0" smtClean="0"/>
              <a:t> 4.0 (especially </a:t>
            </a:r>
            <a:r>
              <a:rPr lang="en-GB" dirty="0"/>
              <a:t>the “semantics” </a:t>
            </a:r>
            <a:r>
              <a:rPr lang="en-GB" dirty="0" smtClean="0"/>
              <a:t>subgroup)</a:t>
            </a:r>
            <a:endParaRPr lang="en-GB" dirty="0"/>
          </a:p>
          <a:p>
            <a:pPr lvl="1"/>
            <a:r>
              <a:rPr lang="en-GB" dirty="0" smtClean="0"/>
              <a:t>Proposed German Smart Home Initiative</a:t>
            </a:r>
          </a:p>
          <a:p>
            <a:pPr lvl="1"/>
            <a:r>
              <a:rPr lang="en-GB" dirty="0" smtClean="0"/>
              <a:t>Industrial </a:t>
            </a:r>
            <a:r>
              <a:rPr lang="en-GB" dirty="0"/>
              <a:t>Internet </a:t>
            </a:r>
            <a:r>
              <a:rPr lang="en-GB" dirty="0" smtClean="0"/>
              <a:t>Consortium</a:t>
            </a:r>
          </a:p>
          <a:p>
            <a:pPr lvl="1"/>
            <a:r>
              <a:rPr lang="en-GB" dirty="0" smtClean="0"/>
              <a:t>OPC </a:t>
            </a:r>
            <a:r>
              <a:rPr lang="en-GB" dirty="0"/>
              <a:t>Foundation</a:t>
            </a:r>
          </a:p>
          <a:p>
            <a:pPr lvl="1"/>
            <a:r>
              <a:rPr lang="en-GB" dirty="0" smtClean="0"/>
              <a:t>IETF/IRTF</a:t>
            </a:r>
          </a:p>
          <a:p>
            <a:pPr lvl="1"/>
            <a:r>
              <a:rPr lang="en-GB" dirty="0" smtClean="0"/>
              <a:t>IoT-SF</a:t>
            </a:r>
            <a:endParaRPr lang="en-GB" dirty="0"/>
          </a:p>
          <a:p>
            <a:pPr lvl="1"/>
            <a:r>
              <a:rPr lang="en-GB" dirty="0" smtClean="0"/>
              <a:t>BSI &amp; </a:t>
            </a:r>
            <a:r>
              <a:rPr lang="en-GB" dirty="0" err="1" smtClean="0"/>
              <a:t>Hypercat</a:t>
            </a:r>
            <a:endParaRPr lang="en-GB" dirty="0" smtClean="0"/>
          </a:p>
          <a:p>
            <a:pPr lvl="1"/>
            <a:r>
              <a:rPr lang="en-GB" dirty="0" smtClean="0"/>
              <a:t>oneM2M</a:t>
            </a:r>
          </a:p>
          <a:p>
            <a:pPr lvl="1"/>
            <a:r>
              <a:rPr lang="en-GB" dirty="0" smtClean="0"/>
              <a:t>GSMA</a:t>
            </a:r>
            <a:endParaRPr lang="en-GB" dirty="0"/>
          </a:p>
          <a:p>
            <a:pPr lvl="1"/>
            <a:r>
              <a:rPr lang="en-GB" dirty="0" smtClean="0"/>
              <a:t>AIOTI</a:t>
            </a:r>
          </a:p>
          <a:p>
            <a:pPr lvl="1"/>
            <a:r>
              <a:rPr lang="en-GB" dirty="0" smtClean="0"/>
              <a:t>Open Geospatial Consortium (OGC)</a:t>
            </a:r>
          </a:p>
          <a:p>
            <a:pPr lvl="1"/>
            <a:r>
              <a:rPr lang="en-GB" i="1" dirty="0" smtClean="0"/>
              <a:t>OCF</a:t>
            </a:r>
          </a:p>
        </p:txBody>
      </p:sp>
      <p:pic>
        <p:nvPicPr>
          <p:cNvPr id="7" name="Picture 6" descr="2ic-logo-sm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1208" y="2071001"/>
            <a:ext cx="1593024" cy="708011"/>
          </a:xfrm>
          <a:prstGeom prst="rect">
            <a:avLst/>
          </a:prstGeom>
        </p:spPr>
      </p:pic>
      <p:pic>
        <p:nvPicPr>
          <p:cNvPr id="8" name="Picture 7" descr="oneM2M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82682" y="3810717"/>
            <a:ext cx="1074504" cy="657009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0902" y="2877627"/>
            <a:ext cx="1615205" cy="5897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0276" y="4125620"/>
            <a:ext cx="970603" cy="519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8844" y="4047500"/>
            <a:ext cx="756527" cy="5437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641417" y="3591493"/>
            <a:ext cx="1091625" cy="80093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891807" y="4337066"/>
            <a:ext cx="743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latin typeface="Times" charset="0"/>
                <a:ea typeface="Times" charset="0"/>
                <a:cs typeface="Times" charset="0"/>
              </a:rPr>
              <a:t>AIOTI</a:t>
            </a:r>
            <a:endParaRPr lang="en-GB" sz="14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5929" y="1691292"/>
            <a:ext cx="1917113" cy="3374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295" y="2870801"/>
            <a:ext cx="596610" cy="5966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063" y="2132259"/>
            <a:ext cx="809842" cy="56688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105" y="3244910"/>
            <a:ext cx="1257786" cy="63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0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ireframeOverlay-SectionH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91875"/>
          <a:stretch>
            <a:fillRect/>
          </a:stretch>
        </p:blipFill>
        <p:spPr>
          <a:xfrm>
            <a:off x="176574" y="856443"/>
            <a:ext cx="8785105" cy="395706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2133600" y="3600450"/>
            <a:ext cx="6591300" cy="80010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r" defTabSz="685800" rtl="0" eaLnBrk="1" latinLnBrk="0" hangingPunct="1">
              <a:spcBef>
                <a:spcPts val="225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None/>
              <a:defRPr sz="13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spcBef>
                <a:spcPts val="45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spcBef>
                <a:spcPts val="45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spcBef>
                <a:spcPts val="45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spcBef>
                <a:spcPts val="45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spcBef>
                <a:spcPct val="20000"/>
              </a:spcBef>
              <a:buFont typeface="Arial" pitchFamily="34" charset="0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spcBef>
                <a:spcPct val="20000"/>
              </a:spcBef>
              <a:buFont typeface="Arial" pitchFamily="34" charset="0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spcBef>
                <a:spcPct val="20000"/>
              </a:spcBef>
              <a:buFont typeface="Arial" pitchFamily="34" charset="0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spcBef>
                <a:spcPct val="20000"/>
              </a:spcBef>
              <a:buFont typeface="Arial" pitchFamily="34" charset="0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35200" y="1260661"/>
            <a:ext cx="3340800" cy="87153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7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smtClean="0"/>
              <a:t>Work with us to build</a:t>
            </a:r>
            <a:br>
              <a:rPr lang="en-US" sz="2400" smtClean="0"/>
            </a:br>
            <a:r>
              <a:rPr lang="en-US" sz="2400" smtClean="0"/>
              <a:t>the Web of Things!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8418" y="1260661"/>
            <a:ext cx="4559644" cy="3200400"/>
          </a:xfrm>
          <a:prstGeom prst="rect">
            <a:avLst/>
          </a:prstGeom>
        </p:spPr>
      </p:pic>
      <p:sp>
        <p:nvSpPr>
          <p:cNvPr id="11" name="Text Placeholder 2"/>
          <p:cNvSpPr txBox="1">
            <a:spLocks/>
          </p:cNvSpPr>
          <p:nvPr/>
        </p:nvSpPr>
        <p:spPr>
          <a:xfrm>
            <a:off x="835200" y="2508421"/>
            <a:ext cx="3279601" cy="218145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spcBef>
                <a:spcPts val="15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-171450" algn="l" defTabSz="685800" rtl="0" eaLnBrk="1" latinLnBrk="0" hangingPunct="1">
              <a:spcBef>
                <a:spcPts val="45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l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4350" indent="-171450" algn="l" defTabSz="685800" rtl="0" eaLnBrk="1" latinLnBrk="0" hangingPunct="1">
              <a:spcBef>
                <a:spcPts val="45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685800" rtl="0" eaLnBrk="1" latinLnBrk="0" hangingPunct="1">
              <a:spcBef>
                <a:spcPts val="45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l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57250" indent="-171450" algn="l" defTabSz="685800" rtl="0" eaLnBrk="1" latinLnBrk="0" hangingPunct="1">
              <a:spcBef>
                <a:spcPts val="45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For more information on W3C see: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sz="1600" dirty="0" smtClean="0">
                <a:solidFill>
                  <a:schemeClr val="bg1"/>
                </a:solidFill>
              </a:rPr>
              <a:t>www.w3.org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63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sz="2400" dirty="0" smtClean="0"/>
              <a:t>W3C and the Web of Things – resources and links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W3C: World Wide Web Consortium: </a:t>
            </a:r>
            <a:r>
              <a:rPr lang="en-US" dirty="0" smtClean="0">
                <a:hlinkClick r:id="rId2"/>
              </a:rPr>
              <a:t>https://www.w3.org</a:t>
            </a:r>
            <a:endParaRPr lang="en-US" dirty="0" smtClean="0"/>
          </a:p>
          <a:p>
            <a:r>
              <a:rPr lang="en-US" dirty="0" smtClean="0"/>
              <a:t>Web of Things </a:t>
            </a:r>
            <a:r>
              <a:rPr lang="en-US" dirty="0"/>
              <a:t>Interest Group: </a:t>
            </a:r>
            <a:r>
              <a:rPr lang="en-US" dirty="0">
                <a:hlinkClick r:id="rId3"/>
              </a:rPr>
              <a:t>https://www.w3.org/WoT/IG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Charter: Leverage web standards and technology to enable </a:t>
            </a:r>
            <a:r>
              <a:rPr lang="en-US" dirty="0" err="1" smtClean="0"/>
              <a:t>IoT</a:t>
            </a:r>
            <a:r>
              <a:rPr lang="en-US" dirty="0" smtClean="0"/>
              <a:t> applications</a:t>
            </a:r>
          </a:p>
          <a:p>
            <a:pPr lvl="1"/>
            <a:r>
              <a:rPr lang="en-US" dirty="0"/>
              <a:t>Web architecture: </a:t>
            </a:r>
            <a:r>
              <a:rPr lang="en-US" dirty="0">
                <a:hlinkClick r:id="rId4"/>
              </a:rPr>
              <a:t>https://www.w3.org/standards/webarch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</a:t>
            </a:r>
            <a:r>
              <a:rPr lang="en-US" dirty="0"/>
              <a:t>r</a:t>
            </a:r>
            <a:r>
              <a:rPr lang="en-US" dirty="0" smtClean="0"/>
              <a:t>oposal to charter a Working Group in the W3C to develop standards for </a:t>
            </a:r>
            <a:r>
              <a:rPr lang="en-US" dirty="0" err="1" smtClean="0"/>
              <a:t>WoT</a:t>
            </a:r>
            <a:r>
              <a:rPr lang="en-US" dirty="0" smtClean="0"/>
              <a:t>:</a:t>
            </a:r>
          </a:p>
          <a:p>
            <a:pPr lvl="1"/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www.w3.org/2016/09/wot-wg-charter.html</a:t>
            </a:r>
            <a:endParaRPr lang="en-US" dirty="0" smtClean="0"/>
          </a:p>
          <a:p>
            <a:pPr lvl="1"/>
            <a:r>
              <a:rPr lang="en-US" dirty="0" smtClean="0"/>
              <a:t>Proposed co-chairs</a:t>
            </a:r>
            <a:r>
              <a:rPr lang="en-US" dirty="0"/>
              <a:t>: Matthias </a:t>
            </a:r>
            <a:r>
              <a:rPr lang="en-US" dirty="0" err="1"/>
              <a:t>Kovatsch</a:t>
            </a:r>
            <a:r>
              <a:rPr lang="en-US" dirty="0"/>
              <a:t> (Siemens), Kazuo </a:t>
            </a:r>
            <a:r>
              <a:rPr lang="en-US" dirty="0" err="1"/>
              <a:t>Kajimoto</a:t>
            </a:r>
            <a:r>
              <a:rPr lang="en-US" dirty="0"/>
              <a:t> (Panasonic), Michael McCool (Intel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White paper on </a:t>
            </a:r>
            <a:r>
              <a:rPr lang="en-US" dirty="0" err="1" smtClean="0"/>
              <a:t>WoT</a:t>
            </a:r>
            <a:r>
              <a:rPr lang="en-US" dirty="0" smtClean="0"/>
              <a:t> architecture: </a:t>
            </a: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w3c.github.io/wot/charters/wot-white-paper-2016.html</a:t>
            </a:r>
            <a:endParaRPr lang="en-US" dirty="0" smtClean="0"/>
          </a:p>
          <a:p>
            <a:r>
              <a:rPr lang="en-US" dirty="0" err="1" smtClean="0"/>
              <a:t>WoT</a:t>
            </a:r>
            <a:r>
              <a:rPr lang="en-US" dirty="0" smtClean="0"/>
              <a:t> </a:t>
            </a:r>
            <a:r>
              <a:rPr lang="en-US" dirty="0"/>
              <a:t>current practices</a:t>
            </a:r>
            <a:r>
              <a:rPr lang="en-US" dirty="0" smtClean="0"/>
              <a:t>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</a:t>
            </a:r>
            <a:r>
              <a:rPr lang="en-US" dirty="0" smtClean="0">
                <a:hlinkClick r:id="rId7"/>
              </a:rPr>
              <a:t>w3c.github.io/wot/current-practices/wot-practices.html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43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067" y="1038232"/>
            <a:ext cx="8308975" cy="604269"/>
          </a:xfrm>
        </p:spPr>
        <p:txBody>
          <a:bodyPr/>
          <a:lstStyle/>
          <a:p>
            <a:r>
              <a:rPr lang="en-GB" sz="2400" dirty="0" smtClean="0"/>
              <a:t>Goal: enabling interoperability across platforms</a:t>
            </a:r>
            <a:endParaRPr lang="en-GB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710670" y="4388115"/>
            <a:ext cx="7768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Rather than defining a new platform </a:t>
            </a:r>
            <a:r>
              <a:rPr lang="en-GB" sz="1600" dirty="0" smtClean="0">
                <a:sym typeface="Wingdings" panose="05000000000000000000" pitchFamily="2" charset="2"/>
              </a:rPr>
              <a:t> </a:t>
            </a:r>
            <a:r>
              <a:rPr lang="en-GB" sz="1600" dirty="0" smtClean="0"/>
              <a:t>focus on </a:t>
            </a:r>
            <a:r>
              <a:rPr lang="en-GB" sz="1600" i="1" dirty="0" smtClean="0"/>
              <a:t>metadata</a:t>
            </a:r>
            <a:r>
              <a:rPr lang="en-GB" sz="1600" dirty="0" smtClean="0"/>
              <a:t> and </a:t>
            </a:r>
            <a:r>
              <a:rPr lang="en-GB" sz="1600" i="1" dirty="0" smtClean="0"/>
              <a:t>spanning</a:t>
            </a:r>
            <a:r>
              <a:rPr lang="en-GB" sz="1600" dirty="0" smtClean="0"/>
              <a:t> existing standards</a:t>
            </a:r>
            <a:endParaRPr lang="en-GB" sz="1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23" y="1874899"/>
            <a:ext cx="3110119" cy="232572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224" y="1859507"/>
            <a:ext cx="3103250" cy="2341116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619023" y="2443053"/>
            <a:ext cx="1717117" cy="27699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hiller" panose="04020404031007020602" pitchFamily="82" charset="0"/>
              </a:rPr>
              <a:t>s</a:t>
            </a:r>
            <a:r>
              <a:rPr lang="en-US" sz="1200" dirty="0" smtClean="0">
                <a:solidFill>
                  <a:schemeClr val="bg1"/>
                </a:solidFill>
                <a:latin typeface="Chiller" panose="04020404031007020602" pitchFamily="82" charset="0"/>
              </a:rPr>
              <a:t>panning isolated platforms</a:t>
            </a:r>
            <a:endParaRPr lang="en-US" sz="1200" dirty="0">
              <a:solidFill>
                <a:schemeClr val="bg1"/>
              </a:solidFill>
              <a:latin typeface="Chiller" panose="040204040310070206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40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GB" sz="2400" dirty="0" smtClean="0"/>
              <a:t>Thing abstraction </a:t>
            </a:r>
            <a:endParaRPr lang="en-GB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7081" y="1761541"/>
            <a:ext cx="4501640" cy="2964423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GB" sz="1600" b="1" dirty="0"/>
              <a:t>Applications act on </a:t>
            </a:r>
            <a:r>
              <a:rPr lang="en-GB" sz="1600" b="1" dirty="0" smtClean="0"/>
              <a:t>“Things”</a:t>
            </a:r>
            <a:endParaRPr lang="en-GB" sz="1600" b="1" dirty="0"/>
          </a:p>
          <a:p>
            <a:pPr>
              <a:spcBef>
                <a:spcPts val="600"/>
              </a:spcBef>
            </a:pPr>
            <a:r>
              <a:rPr lang="en-GB" sz="1400" dirty="0" smtClean="0"/>
              <a:t>Things are </a:t>
            </a:r>
            <a:r>
              <a:rPr lang="en-GB" sz="1400" i="1" dirty="0" smtClean="0"/>
              <a:t>software objects</a:t>
            </a:r>
          </a:p>
          <a:p>
            <a:pPr>
              <a:spcBef>
                <a:spcPts val="600"/>
              </a:spcBef>
            </a:pPr>
            <a:r>
              <a:rPr lang="en-GB" sz="1400" dirty="0" smtClean="0"/>
              <a:t>Digital avatars representing physical or abstract entities</a:t>
            </a:r>
          </a:p>
          <a:p>
            <a:pPr>
              <a:spcBef>
                <a:spcPts val="600"/>
              </a:spcBef>
            </a:pPr>
            <a:r>
              <a:rPr lang="en-GB" sz="1400" dirty="0" smtClean="0"/>
              <a:t>Have properties, support actions and events</a:t>
            </a:r>
          </a:p>
          <a:p>
            <a:pPr>
              <a:spcBef>
                <a:spcPts val="600"/>
              </a:spcBef>
            </a:pPr>
            <a:r>
              <a:rPr lang="en-GB" sz="1400" dirty="0" smtClean="0"/>
              <a:t>Can be local or remote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sz="1600" b="1" dirty="0" smtClean="0"/>
              <a:t>Rich metadata descriptions for every “</a:t>
            </a:r>
            <a:r>
              <a:rPr lang="en-GB" sz="1600" b="1" dirty="0"/>
              <a:t>T</a:t>
            </a:r>
            <a:r>
              <a:rPr lang="en-GB" sz="1600" b="1" dirty="0" smtClean="0"/>
              <a:t>hing”</a:t>
            </a:r>
          </a:p>
          <a:p>
            <a:pPr>
              <a:spcBef>
                <a:spcPts val="600"/>
              </a:spcBef>
            </a:pPr>
            <a:r>
              <a:rPr lang="en-GB" sz="1400" dirty="0" smtClean="0"/>
              <a:t>Each Thing has a URI for its name</a:t>
            </a:r>
          </a:p>
          <a:p>
            <a:pPr>
              <a:spcBef>
                <a:spcPts val="600"/>
              </a:spcBef>
            </a:pPr>
            <a:r>
              <a:rPr lang="en-GB" sz="1400" dirty="0" smtClean="0"/>
              <a:t>URI provides access to its description</a:t>
            </a:r>
          </a:p>
          <a:p>
            <a:pPr>
              <a:spcBef>
                <a:spcPts val="600"/>
              </a:spcBef>
            </a:pPr>
            <a:r>
              <a:rPr lang="en-GB" sz="1400" dirty="0" smtClean="0"/>
              <a:t>Ontologies describe </a:t>
            </a:r>
            <a:r>
              <a:rPr lang="en-GB" sz="1400" dirty="0"/>
              <a:t>“things</a:t>
            </a:r>
            <a:r>
              <a:rPr lang="en-GB" sz="1400" dirty="0" smtClean="0"/>
              <a:t>” and their relationships</a:t>
            </a:r>
          </a:p>
          <a:p>
            <a:pPr>
              <a:spcBef>
                <a:spcPts val="600"/>
              </a:spcBef>
            </a:pPr>
            <a:r>
              <a:rPr lang="en-GB" sz="1400" dirty="0" smtClean="0"/>
              <a:t>Using W3C’s Linked Data semantic framework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67" y="1772862"/>
            <a:ext cx="3572245" cy="2594039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2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067" y="892795"/>
            <a:ext cx="8308975" cy="702571"/>
          </a:xfrm>
        </p:spPr>
        <p:txBody>
          <a:bodyPr anchor="ctr" anchorCtr="0"/>
          <a:lstStyle/>
          <a:p>
            <a:pPr>
              <a:lnSpc>
                <a:spcPts val="2800"/>
              </a:lnSpc>
            </a:pPr>
            <a:r>
              <a:rPr lang="en-GB" sz="2400" dirty="0" smtClean="0"/>
              <a:t>Benefits of standardised metadata</a:t>
            </a:r>
            <a:endParaRPr lang="en-GB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6" y="1743342"/>
            <a:ext cx="3398623" cy="294295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 smtClean="0"/>
              <a:t>Metadata simplifies application development</a:t>
            </a:r>
          </a:p>
          <a:p>
            <a:pPr lvl="1"/>
            <a:r>
              <a:rPr lang="en-GB" dirty="0" smtClean="0"/>
              <a:t>Decouples underlying protocols</a:t>
            </a:r>
          </a:p>
          <a:p>
            <a:pPr lvl="1"/>
            <a:r>
              <a:rPr lang="en-GB" dirty="0" smtClean="0"/>
              <a:t>Enables automated tooling</a:t>
            </a:r>
          </a:p>
          <a:p>
            <a:pPr marL="0" indent="0">
              <a:buNone/>
            </a:pPr>
            <a:r>
              <a:rPr lang="en-GB" b="1" dirty="0" smtClean="0"/>
              <a:t>Metadata enables interoperability </a:t>
            </a:r>
          </a:p>
          <a:p>
            <a:pPr lvl="1"/>
            <a:r>
              <a:rPr lang="en-GB" dirty="0" smtClean="0"/>
              <a:t>Describe the interfaces exposed to applications </a:t>
            </a:r>
          </a:p>
          <a:p>
            <a:pPr lvl="1"/>
            <a:r>
              <a:rPr lang="en-GB" dirty="0" smtClean="0"/>
              <a:t>Describe the communication and security requirements for accessing things</a:t>
            </a:r>
          </a:p>
          <a:p>
            <a:pPr lvl="1"/>
            <a:r>
              <a:rPr lang="en-GB" dirty="0" smtClean="0"/>
              <a:t>Describe the data models, semantics, and domain constraints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850" y="2078279"/>
            <a:ext cx="4977486" cy="203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5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262" y="948669"/>
            <a:ext cx="8308975" cy="702571"/>
          </a:xfrm>
        </p:spPr>
        <p:txBody>
          <a:bodyPr anchor="ctr" anchorCtr="0"/>
          <a:lstStyle/>
          <a:p>
            <a:r>
              <a:rPr lang="en-GB" sz="2400" dirty="0" smtClean="0"/>
              <a:t>Linked </a:t>
            </a:r>
            <a:r>
              <a:rPr lang="en-GB" sz="2400" dirty="0"/>
              <a:t>D</a:t>
            </a:r>
            <a:r>
              <a:rPr lang="en-GB" sz="2400" dirty="0" smtClean="0"/>
              <a:t>ata and semantic </a:t>
            </a:r>
            <a:r>
              <a:rPr lang="en-GB" sz="2400" dirty="0"/>
              <a:t>m</a:t>
            </a:r>
            <a:r>
              <a:rPr lang="en-GB" sz="2400" dirty="0" smtClean="0"/>
              <a:t>odels</a:t>
            </a:r>
            <a:endParaRPr lang="en-GB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6" y="1651241"/>
            <a:ext cx="4844231" cy="30350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Well-defined semantics ensure that platforms share the same meaning for the data they exchange</a:t>
            </a:r>
          </a:p>
          <a:p>
            <a:pPr marL="0" indent="0">
              <a:buNone/>
            </a:pPr>
            <a:r>
              <a:rPr lang="en-GB" dirty="0" smtClean="0">
                <a:sym typeface="Wingdings" panose="05000000000000000000" pitchFamily="2" charset="2"/>
              </a:rPr>
              <a:t> </a:t>
            </a:r>
            <a:r>
              <a:rPr lang="en-GB" dirty="0" smtClean="0"/>
              <a:t>Discovery based upon properties and relationships</a:t>
            </a:r>
          </a:p>
          <a:p>
            <a:pPr lvl="1"/>
            <a:r>
              <a:rPr lang="en-GB" dirty="0" smtClean="0"/>
              <a:t>Search engines that can index the Web of Things</a:t>
            </a:r>
          </a:p>
          <a:p>
            <a:pPr marL="0" indent="0">
              <a:buNone/>
            </a:pPr>
            <a:r>
              <a:rPr lang="en-GB" dirty="0" smtClean="0">
                <a:sym typeface="Wingdings" panose="05000000000000000000" pitchFamily="2" charset="2"/>
              </a:rPr>
              <a:t> </a:t>
            </a:r>
            <a:r>
              <a:rPr lang="en-GB" dirty="0" smtClean="0"/>
              <a:t>Verify that a thing is consistent with given models</a:t>
            </a:r>
          </a:p>
          <a:p>
            <a:pPr marL="268288" indent="-268288">
              <a:buNone/>
            </a:pPr>
            <a:r>
              <a:rPr lang="en-GB" dirty="0" smtClean="0">
                <a:sym typeface="Wingdings" panose="05000000000000000000" pitchFamily="2" charset="2"/>
              </a:rPr>
              <a:t> </a:t>
            </a:r>
            <a:r>
              <a:rPr lang="en-GB" dirty="0" smtClean="0"/>
              <a:t>Design service compositions based upon knowledge of which services are compatible</a:t>
            </a:r>
          </a:p>
          <a:p>
            <a:pPr marL="0" indent="0">
              <a:buNone/>
            </a:pPr>
            <a:r>
              <a:rPr lang="en-GB" dirty="0" smtClean="0">
                <a:sym typeface="Wingdings" panose="05000000000000000000" pitchFamily="2" charset="2"/>
              </a:rPr>
              <a:t> </a:t>
            </a:r>
            <a:r>
              <a:rPr lang="en-GB" dirty="0" smtClean="0"/>
              <a:t>Reuse existing domain knowledge (</a:t>
            </a:r>
            <a:r>
              <a:rPr lang="en-GB" dirty="0" err="1" smtClean="0"/>
              <a:t>eg</a:t>
            </a:r>
            <a:r>
              <a:rPr lang="en-GB" dirty="0" smtClean="0"/>
              <a:t> schema.org)</a:t>
            </a:r>
          </a:p>
        </p:txBody>
      </p:sp>
      <p:pic>
        <p:nvPicPr>
          <p:cNvPr id="5" name="Picture 4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0376" y="1774457"/>
            <a:ext cx="3377881" cy="2764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37228" y="4501740"/>
            <a:ext cx="3165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/>
              <a:t>W3C has a rich suite of related standards</a:t>
            </a:r>
            <a:endParaRPr lang="en-GB" sz="1400"/>
          </a:p>
        </p:txBody>
      </p:sp>
      <p:sp>
        <p:nvSpPr>
          <p:cNvPr id="13" name="TextBox 12"/>
          <p:cNvSpPr txBox="1"/>
          <p:nvPr/>
        </p:nvSpPr>
        <p:spPr>
          <a:xfrm>
            <a:off x="254524" y="4501740"/>
            <a:ext cx="4739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RDF = semantic network with nodes connected by labelled arcs</a:t>
            </a:r>
            <a:endParaRPr lang="en-GB" sz="1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49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sz="2400" dirty="0" smtClean="0"/>
              <a:t>Web of Things – </a:t>
            </a:r>
            <a:r>
              <a:rPr lang="en-US" sz="2400" smtClean="0"/>
              <a:t>current reference architecture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5966" y="1642501"/>
            <a:ext cx="5279923" cy="30275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Things can simultaneously be both clients and servers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Servients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Use plugin “connectors” to specific protocols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Can be different protocols on different connectors</a:t>
            </a:r>
          </a:p>
          <a:p>
            <a:pPr marL="0" indent="0">
              <a:buNone/>
            </a:pPr>
            <a:r>
              <a:rPr lang="en-US" b="1" dirty="0" smtClean="0">
                <a:sym typeface="Wingdings" panose="05000000000000000000" pitchFamily="2" charset="2"/>
              </a:rPr>
              <a:t>Proposed WG deliverables to include </a:t>
            </a:r>
          </a:p>
          <a:p>
            <a:pPr lvl="1"/>
            <a:r>
              <a:rPr lang="en-US" b="1" dirty="0" smtClean="0">
                <a:sym typeface="Wingdings" panose="05000000000000000000" pitchFamily="2" charset="2"/>
              </a:rPr>
              <a:t>Thing Description </a:t>
            </a:r>
            <a:r>
              <a:rPr lang="en-US" dirty="0" smtClean="0">
                <a:sym typeface="Wingdings" panose="05000000000000000000" pitchFamily="2" charset="2"/>
              </a:rPr>
              <a:t>(TD) metadata format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Language-independent API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Protocol binding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Map from abstract “interaction model” to concrete protocol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Security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05A46E-021B-4DD6-84FD-AD899EE6A7D3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  <p:sp>
        <p:nvSpPr>
          <p:cNvPr id="9" name="角丸四角形 6"/>
          <p:cNvSpPr/>
          <p:nvPr/>
        </p:nvSpPr>
        <p:spPr bwMode="auto">
          <a:xfrm>
            <a:off x="543109" y="1693477"/>
            <a:ext cx="2379462" cy="2329316"/>
          </a:xfrm>
          <a:prstGeom prst="roundRect">
            <a:avLst>
              <a:gd name="adj" fmla="val 6113"/>
            </a:avLst>
          </a:prstGeom>
          <a:gradFill rotWithShape="1">
            <a:gsLst>
              <a:gs pos="0">
                <a:sysClr val="windowText" lastClr="000000">
                  <a:tint val="45000"/>
                  <a:satMod val="200000"/>
                </a:sysClr>
              </a:gs>
              <a:gs pos="30000">
                <a:sysClr val="windowText" lastClr="000000">
                  <a:tint val="61000"/>
                  <a:satMod val="200000"/>
                </a:sysClr>
              </a:gs>
              <a:gs pos="45000">
                <a:sysClr val="windowText" lastClr="000000">
                  <a:tint val="66000"/>
                  <a:satMod val="200000"/>
                </a:sysClr>
              </a:gs>
              <a:gs pos="55000">
                <a:sysClr val="windowText" lastClr="000000">
                  <a:tint val="66000"/>
                  <a:satMod val="200000"/>
                </a:sysClr>
              </a:gs>
              <a:gs pos="73000">
                <a:sysClr val="windowText" lastClr="000000">
                  <a:tint val="61000"/>
                  <a:satMod val="200000"/>
                </a:sysClr>
              </a:gs>
              <a:gs pos="100000">
                <a:sysClr val="windowText" lastClr="000000">
                  <a:tint val="45000"/>
                  <a:satMod val="200000"/>
                </a:sysClr>
              </a:gs>
            </a:gsLst>
            <a:lin ang="950000" scaled="1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38100" dist="25400" dir="5400000" rotWithShape="0">
              <a:srgbClr val="000000">
                <a:alpha val="40000"/>
              </a:srgbClr>
            </a:outerShdw>
          </a:effectLst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HG明朝E" panose="02020909000000000000" pitchFamily="17" charset="-128"/>
                <a:cs typeface="+mn-cs"/>
              </a:rPr>
              <a:t>WoT</a:t>
            </a:r>
            <a:r>
              <a:rPr kumimoji="0" lang="en-US" altLang="ja-JP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HG明朝E" panose="02020909000000000000" pitchFamily="17" charset="-128"/>
                <a:cs typeface="+mn-cs"/>
              </a:rPr>
              <a:t> Servient</a:t>
            </a:r>
            <a:endParaRPr kumimoji="0" lang="ja-JP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HG明朝E" panose="02020909000000000000" pitchFamily="17" charset="-128"/>
              <a:cs typeface="+mn-cs"/>
            </a:endParaRPr>
          </a:p>
        </p:txBody>
      </p:sp>
      <p:sp>
        <p:nvSpPr>
          <p:cNvPr id="10" name="角丸四角形 22"/>
          <p:cNvSpPr/>
          <p:nvPr/>
        </p:nvSpPr>
        <p:spPr bwMode="auto">
          <a:xfrm>
            <a:off x="1721600" y="3582488"/>
            <a:ext cx="1162683" cy="360450"/>
          </a:xfrm>
          <a:prstGeom prst="roundRect">
            <a:avLst/>
          </a:prstGeom>
          <a:solidFill>
            <a:srgbClr val="FF99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ctr"/>
            <a:r>
              <a:rPr lang="en-US" altLang="ja-JP" sz="900" dirty="0" smtClean="0">
                <a:solidFill>
                  <a:prstClr val="black"/>
                </a:solidFill>
                <a:latin typeface="Gill Sans MT"/>
                <a:ea typeface="HG明朝E" panose="02020909000000000000" pitchFamily="17" charset="-128"/>
              </a:rPr>
              <a:t>Server Role</a:t>
            </a:r>
          </a:p>
        </p:txBody>
      </p:sp>
      <p:sp>
        <p:nvSpPr>
          <p:cNvPr id="11" name="角丸四角形 31"/>
          <p:cNvSpPr/>
          <p:nvPr/>
        </p:nvSpPr>
        <p:spPr bwMode="auto">
          <a:xfrm>
            <a:off x="593731" y="3582488"/>
            <a:ext cx="1102885" cy="360451"/>
          </a:xfrm>
          <a:prstGeom prst="roundRect">
            <a:avLst/>
          </a:prstGeom>
          <a:solidFill>
            <a:srgbClr val="FF99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ctr"/>
            <a:r>
              <a:rPr lang="en-US" altLang="ja-JP" sz="900" dirty="0" smtClean="0">
                <a:solidFill>
                  <a:prstClr val="black"/>
                </a:solidFill>
                <a:latin typeface="Gill Sans MT"/>
                <a:ea typeface="HG明朝E" panose="02020909000000000000" pitchFamily="17" charset="-128"/>
              </a:rPr>
              <a:t>Client Role</a:t>
            </a:r>
          </a:p>
        </p:txBody>
      </p:sp>
      <p:sp>
        <p:nvSpPr>
          <p:cNvPr id="12" name="角丸四角形 24"/>
          <p:cNvSpPr/>
          <p:nvPr/>
        </p:nvSpPr>
        <p:spPr bwMode="auto">
          <a:xfrm>
            <a:off x="593732" y="3220484"/>
            <a:ext cx="2283798" cy="328088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ctr"/>
            <a:r>
              <a:rPr lang="en-US" altLang="ja-JP" sz="900" dirty="0" smtClean="0">
                <a:solidFill>
                  <a:prstClr val="black"/>
                </a:solidFill>
                <a:latin typeface="Gill Sans MT"/>
                <a:ea typeface="HG明朝E" panose="02020909000000000000" pitchFamily="17" charset="-128"/>
              </a:rPr>
              <a:t>Protocol Bindings</a:t>
            </a:r>
            <a:endParaRPr lang="ja-JP" altLang="en-US" sz="900" dirty="0" smtClean="0">
              <a:solidFill>
                <a:prstClr val="black"/>
              </a:solidFill>
              <a:latin typeface="Gill Sans MT"/>
              <a:ea typeface="HG明朝E" panose="02020909000000000000" pitchFamily="17" charset="-128"/>
            </a:endParaRPr>
          </a:p>
        </p:txBody>
      </p:sp>
      <p:sp>
        <p:nvSpPr>
          <p:cNvPr id="13" name="角丸四角形 21"/>
          <p:cNvSpPr/>
          <p:nvPr/>
        </p:nvSpPr>
        <p:spPr bwMode="auto">
          <a:xfrm>
            <a:off x="593732" y="2858480"/>
            <a:ext cx="2283800" cy="328088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ctr"/>
            <a:r>
              <a:rPr lang="en-US" altLang="ja-JP" sz="900" dirty="0" smtClean="0">
                <a:solidFill>
                  <a:schemeClr val="bg1"/>
                </a:solidFill>
                <a:latin typeface="Gill Sans MT"/>
                <a:ea typeface="HG明朝E" panose="02020909000000000000" pitchFamily="17" charset="-128"/>
              </a:rPr>
              <a:t>Resource</a:t>
            </a:r>
            <a:r>
              <a:rPr lang="ja-JP" altLang="en-US" sz="900">
                <a:solidFill>
                  <a:schemeClr val="bg1"/>
                </a:solidFill>
                <a:latin typeface="Gill Sans MT"/>
                <a:ea typeface="HG明朝E" panose="02020909000000000000" pitchFamily="17" charset="-128"/>
              </a:rPr>
              <a:t> </a:t>
            </a:r>
            <a:r>
              <a:rPr lang="en-US" altLang="ja-JP" sz="900" dirty="0" smtClean="0">
                <a:solidFill>
                  <a:schemeClr val="bg1"/>
                </a:solidFill>
                <a:latin typeface="Gill Sans MT"/>
                <a:ea typeface="HG明朝E" panose="02020909000000000000" pitchFamily="17" charset="-128"/>
              </a:rPr>
              <a:t>Model</a:t>
            </a:r>
            <a:endParaRPr lang="ja-JP" altLang="en-US" sz="900" dirty="0" smtClean="0">
              <a:solidFill>
                <a:schemeClr val="bg1"/>
              </a:solidFill>
              <a:latin typeface="Gill Sans MT"/>
              <a:ea typeface="HG明朝E" panose="02020909000000000000" pitchFamily="17" charset="-128"/>
            </a:endParaRPr>
          </a:p>
        </p:txBody>
      </p:sp>
      <p:sp>
        <p:nvSpPr>
          <p:cNvPr id="14" name="縦巻き 49"/>
          <p:cNvSpPr/>
          <p:nvPr/>
        </p:nvSpPr>
        <p:spPr bwMode="auto">
          <a:xfrm>
            <a:off x="593732" y="1933772"/>
            <a:ext cx="2276049" cy="287170"/>
          </a:xfrm>
          <a:prstGeom prst="verticalScroll">
            <a:avLst/>
          </a:prstGeom>
          <a:solidFill>
            <a:schemeClr val="bg1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 MT"/>
                <a:ea typeface="HG明朝E" panose="02020909000000000000" pitchFamily="17" charset="-128"/>
              </a:rPr>
              <a:t>App Script</a:t>
            </a:r>
            <a:endParaRPr kumimoji="0" lang="ja-JP" altLang="en-US" sz="9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Gill Sans MT"/>
              <a:ea typeface="HG明朝E" panose="02020909000000000000" pitchFamily="17" charset="-128"/>
            </a:endParaRPr>
          </a:p>
        </p:txBody>
      </p:sp>
      <p:cxnSp>
        <p:nvCxnSpPr>
          <p:cNvPr id="16" name="直線矢印コネクタ 12"/>
          <p:cNvCxnSpPr/>
          <p:nvPr/>
        </p:nvCxnSpPr>
        <p:spPr bwMode="auto">
          <a:xfrm>
            <a:off x="2144649" y="2196790"/>
            <a:ext cx="0" cy="301187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arrow"/>
            <a:tailEnd type="arrow"/>
          </a:ln>
          <a:effectLst>
            <a:outerShdw blurRad="38100" dist="25400" dir="5400000" rotWithShape="0">
              <a:srgbClr val="000000">
                <a:alpha val="40000"/>
              </a:srgbClr>
            </a:outerShdw>
          </a:effectLst>
          <a:extLst/>
        </p:spPr>
      </p:cxnSp>
      <p:sp>
        <p:nvSpPr>
          <p:cNvPr id="17" name="テキスト ボックス 13"/>
          <p:cNvSpPr txBox="1"/>
          <p:nvPr/>
        </p:nvSpPr>
        <p:spPr>
          <a:xfrm>
            <a:off x="1592590" y="2166512"/>
            <a:ext cx="567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900" dirty="0" smtClean="0">
                <a:solidFill>
                  <a:prstClr val="black"/>
                </a:solidFill>
                <a:latin typeface="Gill Sans MT"/>
                <a:ea typeface="HG明朝E" panose="02020909000000000000" pitchFamily="17" charset="-128"/>
              </a:rPr>
              <a:t>Client API</a:t>
            </a:r>
          </a:p>
        </p:txBody>
      </p:sp>
      <p:cxnSp>
        <p:nvCxnSpPr>
          <p:cNvPr id="18" name="直線矢印コネクタ 14"/>
          <p:cNvCxnSpPr/>
          <p:nvPr/>
        </p:nvCxnSpPr>
        <p:spPr bwMode="auto">
          <a:xfrm>
            <a:off x="2746383" y="2196790"/>
            <a:ext cx="0" cy="301187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arrow"/>
            <a:tailEnd type="arrow"/>
          </a:ln>
          <a:effectLst>
            <a:outerShdw blurRad="38100" dist="25400" dir="5400000" rotWithShape="0">
              <a:srgbClr val="000000">
                <a:alpha val="40000"/>
              </a:srgbClr>
            </a:outerShdw>
          </a:effectLst>
          <a:extLst/>
        </p:spPr>
      </p:cxnSp>
      <p:sp>
        <p:nvSpPr>
          <p:cNvPr id="19" name="テキスト ボックス 15"/>
          <p:cNvSpPr txBox="1"/>
          <p:nvPr/>
        </p:nvSpPr>
        <p:spPr>
          <a:xfrm>
            <a:off x="2225093" y="2156512"/>
            <a:ext cx="577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900" dirty="0" smtClean="0">
                <a:solidFill>
                  <a:prstClr val="black"/>
                </a:solidFill>
                <a:latin typeface="Gill Sans MT"/>
                <a:ea typeface="HG明朝E" panose="02020909000000000000" pitchFamily="17" charset="-128"/>
              </a:rPr>
              <a:t>Server API</a:t>
            </a:r>
          </a:p>
        </p:txBody>
      </p:sp>
      <p:sp>
        <p:nvSpPr>
          <p:cNvPr id="20" name="円柱 17"/>
          <p:cNvSpPr/>
          <p:nvPr/>
        </p:nvSpPr>
        <p:spPr bwMode="gray">
          <a:xfrm>
            <a:off x="2967471" y="2824249"/>
            <a:ext cx="614632" cy="389713"/>
          </a:xfrm>
          <a:prstGeom prst="can">
            <a:avLst/>
          </a:prstGeom>
          <a:solidFill>
            <a:srgbClr val="0070C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ctr"/>
            <a:r>
              <a:rPr lang="en-US" altLang="ja-JP" sz="900" dirty="0" smtClean="0">
                <a:solidFill>
                  <a:schemeClr val="bg1"/>
                </a:solidFill>
                <a:latin typeface="Gill Sans MT"/>
                <a:ea typeface="HG明朝E" panose="02020909000000000000" pitchFamily="17" charset="-128"/>
              </a:rPr>
              <a:t>Thing</a:t>
            </a:r>
          </a:p>
          <a:p>
            <a:pPr algn="ctr" fontAlgn="ctr"/>
            <a:r>
              <a:rPr lang="en-US" altLang="ja-JP" sz="900" dirty="0" smtClean="0">
                <a:solidFill>
                  <a:schemeClr val="bg1"/>
                </a:solidFill>
                <a:latin typeface="Gill Sans MT"/>
                <a:ea typeface="HG明朝E" panose="02020909000000000000" pitchFamily="17" charset="-128"/>
              </a:rPr>
              <a:t>Description</a:t>
            </a:r>
            <a:endParaRPr lang="ja-JP" altLang="en-US" sz="900" dirty="0" err="1" smtClean="0">
              <a:solidFill>
                <a:schemeClr val="bg1"/>
              </a:solidFill>
              <a:latin typeface="Gill Sans MT"/>
              <a:ea typeface="HG明朝E" panose="02020909000000000000" pitchFamily="17" charset="-128"/>
            </a:endParaRPr>
          </a:p>
        </p:txBody>
      </p:sp>
      <p:sp>
        <p:nvSpPr>
          <p:cNvPr id="22" name="角丸四角形 19"/>
          <p:cNvSpPr/>
          <p:nvPr/>
        </p:nvSpPr>
        <p:spPr bwMode="gray">
          <a:xfrm>
            <a:off x="593731" y="4325627"/>
            <a:ext cx="1102885" cy="297380"/>
          </a:xfrm>
          <a:prstGeom prst="roundRect">
            <a:avLst/>
          </a:prstGeom>
          <a:gradFill rotWithShape="1">
            <a:gsLst>
              <a:gs pos="0">
                <a:sysClr val="windowText" lastClr="000000">
                  <a:tint val="45000"/>
                  <a:satMod val="200000"/>
                </a:sysClr>
              </a:gs>
              <a:gs pos="30000">
                <a:sysClr val="windowText" lastClr="000000">
                  <a:tint val="61000"/>
                  <a:satMod val="200000"/>
                </a:sysClr>
              </a:gs>
              <a:gs pos="45000">
                <a:sysClr val="windowText" lastClr="000000">
                  <a:tint val="66000"/>
                  <a:satMod val="200000"/>
                </a:sysClr>
              </a:gs>
              <a:gs pos="55000">
                <a:sysClr val="windowText" lastClr="000000">
                  <a:tint val="66000"/>
                  <a:satMod val="200000"/>
                </a:sysClr>
              </a:gs>
              <a:gs pos="73000">
                <a:sysClr val="windowText" lastClr="000000">
                  <a:tint val="61000"/>
                  <a:satMod val="200000"/>
                </a:sysClr>
              </a:gs>
              <a:gs pos="100000">
                <a:sysClr val="windowText" lastClr="000000">
                  <a:tint val="45000"/>
                  <a:satMod val="200000"/>
                </a:sysClr>
              </a:gs>
            </a:gsLst>
            <a:lin ang="950000" scaled="1"/>
          </a:gradFill>
          <a:ln w="254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38100" dist="25400" dir="5400000" rotWithShape="0">
              <a:srgbClr val="000000">
                <a:alpha val="40000"/>
              </a:srgbClr>
            </a:outerShdw>
          </a:effectLst>
          <a:extLst/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fontAlgn="ctr">
              <a:defRPr/>
            </a:pPr>
            <a:r>
              <a:rPr lang="en-US" altLang="ja-JP" sz="900" kern="0" dirty="0" smtClean="0">
                <a:solidFill>
                  <a:prstClr val="black"/>
                </a:solidFill>
                <a:latin typeface="Gill Sans MT"/>
                <a:ea typeface="HG明朝E" panose="02020909000000000000" pitchFamily="17" charset="-128"/>
              </a:rPr>
              <a:t>Web Server</a:t>
            </a:r>
            <a:endParaRPr lang="ja-JP" altLang="en-US" sz="900" kern="0" dirty="0" err="1" smtClean="0">
              <a:solidFill>
                <a:prstClr val="black"/>
              </a:solidFill>
              <a:latin typeface="Gill Sans MT"/>
              <a:ea typeface="HG明朝E" panose="02020909000000000000" pitchFamily="17" charset="-128"/>
            </a:endParaRPr>
          </a:p>
        </p:txBody>
      </p:sp>
      <p:sp>
        <p:nvSpPr>
          <p:cNvPr id="23" name="角丸四角形 20"/>
          <p:cNvSpPr/>
          <p:nvPr/>
        </p:nvSpPr>
        <p:spPr bwMode="gray">
          <a:xfrm>
            <a:off x="1721599" y="4324520"/>
            <a:ext cx="1162683" cy="297380"/>
          </a:xfrm>
          <a:prstGeom prst="roundRect">
            <a:avLst/>
          </a:prstGeom>
          <a:gradFill rotWithShape="1">
            <a:gsLst>
              <a:gs pos="0">
                <a:sysClr val="windowText" lastClr="000000">
                  <a:tint val="45000"/>
                  <a:satMod val="200000"/>
                </a:sysClr>
              </a:gs>
              <a:gs pos="30000">
                <a:sysClr val="windowText" lastClr="000000">
                  <a:tint val="61000"/>
                  <a:satMod val="200000"/>
                </a:sysClr>
              </a:gs>
              <a:gs pos="45000">
                <a:sysClr val="windowText" lastClr="000000">
                  <a:tint val="66000"/>
                  <a:satMod val="200000"/>
                </a:sysClr>
              </a:gs>
              <a:gs pos="55000">
                <a:sysClr val="windowText" lastClr="000000">
                  <a:tint val="66000"/>
                  <a:satMod val="200000"/>
                </a:sysClr>
              </a:gs>
              <a:gs pos="73000">
                <a:sysClr val="windowText" lastClr="000000">
                  <a:tint val="61000"/>
                  <a:satMod val="200000"/>
                </a:sysClr>
              </a:gs>
              <a:gs pos="100000">
                <a:sysClr val="windowText" lastClr="000000">
                  <a:tint val="45000"/>
                  <a:satMod val="200000"/>
                </a:sysClr>
              </a:gs>
            </a:gsLst>
            <a:lin ang="950000" scaled="1"/>
          </a:gradFill>
          <a:ln w="254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38100" dist="25400" dir="5400000" rotWithShape="0">
              <a:srgbClr val="000000">
                <a:alpha val="40000"/>
              </a:srgbClr>
            </a:outerShdw>
          </a:effectLst>
          <a:extLst/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HG明朝E" panose="02020909000000000000" pitchFamily="17" charset="-128"/>
                <a:cs typeface="+mn-cs"/>
              </a:rPr>
              <a:t>Web Client</a:t>
            </a:r>
          </a:p>
        </p:txBody>
      </p:sp>
      <p:cxnSp>
        <p:nvCxnSpPr>
          <p:cNvPr id="25" name="直線矢印コネクタ 22"/>
          <p:cNvCxnSpPr>
            <a:stCxn id="11" idx="2"/>
            <a:endCxn id="22" idx="0"/>
          </p:cNvCxnSpPr>
          <p:nvPr/>
        </p:nvCxnSpPr>
        <p:spPr bwMode="auto">
          <a:xfrm>
            <a:off x="1145174" y="3942939"/>
            <a:ext cx="0" cy="382688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arrow"/>
            <a:tailEnd type="arrow"/>
          </a:ln>
          <a:effectLst>
            <a:outerShdw blurRad="38100" dist="25400" dir="5400000" rotWithShape="0">
              <a:srgbClr val="000000">
                <a:alpha val="40000"/>
              </a:srgbClr>
            </a:outerShdw>
          </a:effectLst>
          <a:extLst/>
        </p:spPr>
      </p:cxnSp>
      <p:cxnSp>
        <p:nvCxnSpPr>
          <p:cNvPr id="26" name="直線矢印コネクタ 23"/>
          <p:cNvCxnSpPr>
            <a:stCxn id="10" idx="2"/>
            <a:endCxn id="23" idx="0"/>
          </p:cNvCxnSpPr>
          <p:nvPr/>
        </p:nvCxnSpPr>
        <p:spPr bwMode="auto">
          <a:xfrm flipH="1">
            <a:off x="2302941" y="3942938"/>
            <a:ext cx="1" cy="38158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arrow"/>
            <a:tailEnd type="arrow"/>
          </a:ln>
          <a:effectLst>
            <a:outerShdw blurRad="38100" dist="25400" dir="5400000" rotWithShape="0">
              <a:srgbClr val="000000">
                <a:alpha val="40000"/>
              </a:srgbClr>
            </a:outerShdw>
          </a:effectLst>
          <a:extLst/>
        </p:spPr>
      </p:cxnSp>
      <p:cxnSp>
        <p:nvCxnSpPr>
          <p:cNvPr id="28" name="直線コネクタ 26"/>
          <p:cNvCxnSpPr/>
          <p:nvPr/>
        </p:nvCxnSpPr>
        <p:spPr bwMode="auto">
          <a:xfrm flipV="1">
            <a:off x="1436752" y="4159947"/>
            <a:ext cx="1205394" cy="1"/>
          </a:xfrm>
          <a:prstGeom prst="line">
            <a:avLst/>
          </a:prstGeom>
          <a:noFill/>
          <a:ln w="25400" cap="flat" cmpd="sng" algn="ctr">
            <a:solidFill>
              <a:srgbClr val="9FB8CD"/>
            </a:solidFill>
            <a:prstDash val="sysDash"/>
            <a:headEnd type="none" w="med" len="med"/>
            <a:tailEnd type="none" w="med" len="med"/>
          </a:ln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rgbClr val="9FB8CD">
                <a:tint val="100000"/>
                <a:shade val="100000"/>
                <a:hueMod val="100000"/>
                <a:satMod val="100000"/>
              </a:srgbClr>
            </a:contourClr>
          </a:sp3d>
          <a:extLst/>
        </p:spPr>
      </p:cxnSp>
      <p:sp>
        <p:nvSpPr>
          <p:cNvPr id="29" name="角丸四角形 21"/>
          <p:cNvSpPr/>
          <p:nvPr/>
        </p:nvSpPr>
        <p:spPr bwMode="auto">
          <a:xfrm>
            <a:off x="593731" y="2496477"/>
            <a:ext cx="2270575" cy="328088"/>
          </a:xfrm>
          <a:prstGeom prst="roundRect">
            <a:avLst/>
          </a:prstGeom>
          <a:solidFill>
            <a:srgbClr val="7030A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ctr"/>
            <a:r>
              <a:rPr lang="en-US" altLang="ja-JP" sz="900" dirty="0" smtClean="0">
                <a:solidFill>
                  <a:schemeClr val="bg1"/>
                </a:solidFill>
                <a:latin typeface="Gill Sans MT"/>
                <a:ea typeface="HG明朝E" panose="02020909000000000000" pitchFamily="17" charset="-128"/>
              </a:rPr>
              <a:t>Runtime Environment</a:t>
            </a:r>
            <a:endParaRPr lang="ja-JP" altLang="en-US" sz="900" dirty="0" smtClean="0">
              <a:solidFill>
                <a:schemeClr val="bg1"/>
              </a:solidFill>
              <a:latin typeface="Gill Sans MT"/>
              <a:ea typeface="HG明朝E" panose="02020909000000000000" pitchFamily="17" charset="-128"/>
            </a:endParaRPr>
          </a:p>
        </p:txBody>
      </p:sp>
      <p:sp>
        <p:nvSpPr>
          <p:cNvPr id="32" name="角丸四角形 34"/>
          <p:cNvSpPr/>
          <p:nvPr/>
        </p:nvSpPr>
        <p:spPr bwMode="gray">
          <a:xfrm>
            <a:off x="745209" y="4477158"/>
            <a:ext cx="1095898" cy="297380"/>
          </a:xfrm>
          <a:prstGeom prst="roundRect">
            <a:avLst/>
          </a:prstGeom>
          <a:gradFill rotWithShape="1">
            <a:gsLst>
              <a:gs pos="0">
                <a:sysClr val="windowText" lastClr="000000">
                  <a:tint val="45000"/>
                  <a:satMod val="200000"/>
                </a:sysClr>
              </a:gs>
              <a:gs pos="30000">
                <a:sysClr val="windowText" lastClr="000000">
                  <a:tint val="61000"/>
                  <a:satMod val="200000"/>
                </a:sysClr>
              </a:gs>
              <a:gs pos="45000">
                <a:sysClr val="windowText" lastClr="000000">
                  <a:tint val="66000"/>
                  <a:satMod val="200000"/>
                </a:sysClr>
              </a:gs>
              <a:gs pos="55000">
                <a:sysClr val="windowText" lastClr="000000">
                  <a:tint val="66000"/>
                  <a:satMod val="200000"/>
                </a:sysClr>
              </a:gs>
              <a:gs pos="73000">
                <a:sysClr val="windowText" lastClr="000000">
                  <a:tint val="61000"/>
                  <a:satMod val="200000"/>
                </a:sysClr>
              </a:gs>
              <a:gs pos="100000">
                <a:sysClr val="windowText" lastClr="000000">
                  <a:tint val="45000"/>
                  <a:satMod val="200000"/>
                </a:sysClr>
              </a:gs>
            </a:gsLst>
            <a:lin ang="950000" scaled="1"/>
          </a:gradFill>
          <a:ln w="254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38100" dist="25400" dir="5400000" rotWithShape="0">
              <a:srgbClr val="000000">
                <a:alpha val="40000"/>
              </a:srgbClr>
            </a:outerShdw>
          </a:effectLst>
          <a:extLst/>
        </p:spPr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fontAlgn="ctr">
              <a:defRPr/>
            </a:pPr>
            <a:r>
              <a:rPr lang="en-US" altLang="ja-JP" sz="900" kern="0" dirty="0" err="1" smtClean="0">
                <a:solidFill>
                  <a:prstClr val="black"/>
                </a:solidFill>
                <a:latin typeface="Gill Sans MT"/>
                <a:ea typeface="HG明朝E" panose="02020909000000000000" pitchFamily="17" charset="-128"/>
              </a:rPr>
              <a:t>WoT</a:t>
            </a:r>
            <a:r>
              <a:rPr lang="en-US" altLang="ja-JP" sz="900" kern="0" dirty="0" smtClean="0">
                <a:solidFill>
                  <a:prstClr val="black"/>
                </a:solidFill>
                <a:latin typeface="Gill Sans MT"/>
                <a:ea typeface="HG明朝E" panose="02020909000000000000" pitchFamily="17" charset="-128"/>
              </a:rPr>
              <a:t> </a:t>
            </a:r>
            <a:r>
              <a:rPr lang="en-US" altLang="ja-JP" sz="900" kern="0" dirty="0" err="1" smtClean="0">
                <a:solidFill>
                  <a:prstClr val="black"/>
                </a:solidFill>
                <a:latin typeface="Gill Sans MT"/>
                <a:ea typeface="HG明朝E" panose="02020909000000000000" pitchFamily="17" charset="-128"/>
              </a:rPr>
              <a:t>Servient</a:t>
            </a:r>
            <a:endParaRPr lang="en-US" altLang="ja-JP" sz="900" kern="0" dirty="0" smtClean="0">
              <a:solidFill>
                <a:prstClr val="black"/>
              </a:solidFill>
              <a:latin typeface="Gill Sans MT"/>
              <a:ea typeface="HG明朝E" panose="02020909000000000000" pitchFamily="17" charset="-128"/>
            </a:endParaRPr>
          </a:p>
        </p:txBody>
      </p:sp>
      <p:sp>
        <p:nvSpPr>
          <p:cNvPr id="33" name="角丸四角形 35"/>
          <p:cNvSpPr/>
          <p:nvPr/>
        </p:nvSpPr>
        <p:spPr bwMode="gray">
          <a:xfrm>
            <a:off x="1871973" y="4476052"/>
            <a:ext cx="1075582" cy="297380"/>
          </a:xfrm>
          <a:prstGeom prst="roundRect">
            <a:avLst/>
          </a:prstGeom>
          <a:gradFill rotWithShape="1">
            <a:gsLst>
              <a:gs pos="0">
                <a:sysClr val="windowText" lastClr="000000">
                  <a:tint val="45000"/>
                  <a:satMod val="200000"/>
                </a:sysClr>
              </a:gs>
              <a:gs pos="30000">
                <a:sysClr val="windowText" lastClr="000000">
                  <a:tint val="61000"/>
                  <a:satMod val="200000"/>
                </a:sysClr>
              </a:gs>
              <a:gs pos="45000">
                <a:sysClr val="windowText" lastClr="000000">
                  <a:tint val="66000"/>
                  <a:satMod val="200000"/>
                </a:sysClr>
              </a:gs>
              <a:gs pos="55000">
                <a:sysClr val="windowText" lastClr="000000">
                  <a:tint val="66000"/>
                  <a:satMod val="200000"/>
                </a:sysClr>
              </a:gs>
              <a:gs pos="73000">
                <a:sysClr val="windowText" lastClr="000000">
                  <a:tint val="61000"/>
                  <a:satMod val="200000"/>
                </a:sysClr>
              </a:gs>
              <a:gs pos="100000">
                <a:sysClr val="windowText" lastClr="000000">
                  <a:tint val="45000"/>
                  <a:satMod val="200000"/>
                </a:sysClr>
              </a:gs>
            </a:gsLst>
            <a:lin ang="950000" scaled="1"/>
          </a:gradFill>
          <a:ln w="254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38100" dist="25400" dir="5400000" rotWithShape="0">
              <a:srgbClr val="000000">
                <a:alpha val="40000"/>
              </a:srgbClr>
            </a:outerShdw>
          </a:effectLst>
          <a:extLst/>
        </p:spPr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fontAlgn="ctr">
              <a:defRPr/>
            </a:pPr>
            <a:r>
              <a:rPr lang="en-US" altLang="ja-JP" sz="900" kern="0" dirty="0" err="1" smtClean="0">
                <a:solidFill>
                  <a:prstClr val="black"/>
                </a:solidFill>
                <a:latin typeface="Gill Sans MT"/>
                <a:ea typeface="HG明朝E" panose="02020909000000000000" pitchFamily="17" charset="-128"/>
              </a:rPr>
              <a:t>WoT</a:t>
            </a:r>
            <a:r>
              <a:rPr lang="en-US" altLang="ja-JP" sz="900" kern="0" dirty="0" smtClean="0">
                <a:solidFill>
                  <a:prstClr val="black"/>
                </a:solidFill>
                <a:latin typeface="Gill Sans MT"/>
                <a:ea typeface="HG明朝E" panose="02020909000000000000" pitchFamily="17" charset="-128"/>
              </a:rPr>
              <a:t> </a:t>
            </a:r>
            <a:r>
              <a:rPr lang="en-US" altLang="ja-JP" sz="900" kern="0" dirty="0" err="1" smtClean="0">
                <a:solidFill>
                  <a:prstClr val="black"/>
                </a:solidFill>
                <a:latin typeface="Gill Sans MT"/>
                <a:ea typeface="HG明朝E" panose="02020909000000000000" pitchFamily="17" charset="-128"/>
              </a:rPr>
              <a:t>Servient</a:t>
            </a:r>
            <a:endParaRPr lang="en-US" altLang="ja-JP" sz="900" kern="0" dirty="0" smtClean="0">
              <a:solidFill>
                <a:prstClr val="black"/>
              </a:solidFill>
              <a:latin typeface="Gill Sans MT"/>
              <a:ea typeface="HG明朝E" panose="02020909000000000000" pitchFamily="17" charset="-128"/>
            </a:endParaRPr>
          </a:p>
        </p:txBody>
      </p:sp>
      <p:sp>
        <p:nvSpPr>
          <p:cNvPr id="34" name="角丸四角形吹き出し 24"/>
          <p:cNvSpPr/>
          <p:nvPr/>
        </p:nvSpPr>
        <p:spPr bwMode="gray">
          <a:xfrm>
            <a:off x="2593855" y="4077812"/>
            <a:ext cx="644079" cy="214294"/>
          </a:xfrm>
          <a:prstGeom prst="wedgeRoundRectCallout">
            <a:avLst>
              <a:gd name="adj1" fmla="val -49222"/>
              <a:gd name="adj2" fmla="val -41791"/>
              <a:gd name="adj3" fmla="val 16667"/>
            </a:avLst>
          </a:prstGeom>
          <a:gradFill rotWithShape="1">
            <a:gsLst>
              <a:gs pos="0">
                <a:srgbClr val="9FB8CD">
                  <a:tint val="45000"/>
                  <a:satMod val="200000"/>
                </a:srgbClr>
              </a:gs>
              <a:gs pos="30000">
                <a:srgbClr val="9FB8CD">
                  <a:tint val="61000"/>
                  <a:satMod val="200000"/>
                </a:srgbClr>
              </a:gs>
              <a:gs pos="45000">
                <a:srgbClr val="9FB8CD">
                  <a:tint val="66000"/>
                  <a:satMod val="200000"/>
                </a:srgbClr>
              </a:gs>
              <a:gs pos="55000">
                <a:srgbClr val="9FB8CD">
                  <a:tint val="66000"/>
                  <a:satMod val="200000"/>
                </a:srgbClr>
              </a:gs>
              <a:gs pos="73000">
                <a:srgbClr val="9FB8CD">
                  <a:tint val="61000"/>
                  <a:satMod val="200000"/>
                </a:srgbClr>
              </a:gs>
              <a:gs pos="100000">
                <a:srgbClr val="9FB8CD">
                  <a:tint val="45000"/>
                  <a:satMod val="200000"/>
                </a:srgbClr>
              </a:gs>
            </a:gsLst>
            <a:lin ang="950000" scaled="1"/>
          </a:gradFill>
          <a:ln w="9525" cap="flat" cmpd="sng" algn="ctr">
            <a:solidFill>
              <a:srgbClr val="9FB8CD"/>
            </a:solidFill>
            <a:prstDash val="solid"/>
            <a:headEnd type="none" w="med" len="med"/>
            <a:tailEnd type="none" w="med" len="med"/>
          </a:ln>
          <a:effectLst>
            <a:outerShdw blurRad="38100" dist="25400" dir="5400000" rotWithShape="0">
              <a:srgbClr val="000000">
                <a:alpha val="40000"/>
              </a:srgbClr>
            </a:outerShdw>
          </a:effectLst>
          <a:extLst/>
        </p:spPr>
        <p:txBody>
          <a:bodyPr rot="0" spcFirstLastPara="0" vert="horz" wrap="square" lIns="7200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ＭＳ Ｐゴシック" panose="020B0600070205080204" pitchFamily="50" charset="-128"/>
                <a:cs typeface="+mn-cs"/>
              </a:rPr>
              <a:t>WoT</a:t>
            </a:r>
            <a:r>
              <a:rPr kumimoji="0" lang="en-US" altLang="ja-JP" sz="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ＭＳ Ｐゴシック" panose="020B0600070205080204" pitchFamily="50" charset="-128"/>
                <a:cs typeface="+mn-cs"/>
              </a:rPr>
              <a:t> Interface</a:t>
            </a:r>
            <a:endParaRPr kumimoji="0" lang="ja-JP" altLang="en-US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ＭＳ Ｐゴシック" panose="020B0600070205080204" pitchFamily="50" charset="-128"/>
              <a:cs typeface="+mn-cs"/>
            </a:endParaRPr>
          </a:p>
        </p:txBody>
      </p:sp>
      <p:cxnSp>
        <p:nvCxnSpPr>
          <p:cNvPr id="35" name="Form 50"/>
          <p:cNvCxnSpPr>
            <a:stCxn id="20" idx="3"/>
            <a:endCxn id="33" idx="3"/>
          </p:cNvCxnSpPr>
          <p:nvPr/>
        </p:nvCxnSpPr>
        <p:spPr>
          <a:xfrm rot="5400000">
            <a:off x="2405781" y="3755736"/>
            <a:ext cx="1410780" cy="327231"/>
          </a:xfrm>
          <a:prstGeom prst="bentConnector2">
            <a:avLst/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12"/>
          <p:cNvCxnSpPr/>
          <p:nvPr/>
        </p:nvCxnSpPr>
        <p:spPr bwMode="auto">
          <a:xfrm>
            <a:off x="1524528" y="2200585"/>
            <a:ext cx="0" cy="301187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arrow"/>
            <a:tailEnd type="arrow"/>
          </a:ln>
          <a:effectLst>
            <a:outerShdw blurRad="38100" dist="25400" dir="5400000" rotWithShape="0">
              <a:srgbClr val="000000">
                <a:alpha val="40000"/>
              </a:srgbClr>
            </a:outerShdw>
          </a:effectLst>
          <a:extLst/>
        </p:spPr>
      </p:cxnSp>
      <p:sp>
        <p:nvSpPr>
          <p:cNvPr id="37" name="テキスト ボックス 13"/>
          <p:cNvSpPr txBox="1"/>
          <p:nvPr/>
        </p:nvSpPr>
        <p:spPr>
          <a:xfrm>
            <a:off x="851248" y="2160394"/>
            <a:ext cx="709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900" dirty="0" smtClean="0">
                <a:solidFill>
                  <a:prstClr val="black"/>
                </a:solidFill>
                <a:latin typeface="Gill Sans MT"/>
                <a:ea typeface="HG明朝E" panose="02020909000000000000" pitchFamily="17" charset="-128"/>
              </a:rPr>
              <a:t>Discovery API</a:t>
            </a:r>
          </a:p>
        </p:txBody>
      </p:sp>
      <p:cxnSp>
        <p:nvCxnSpPr>
          <p:cNvPr id="39" name="直線矢印コネクタ 12"/>
          <p:cNvCxnSpPr/>
          <p:nvPr/>
        </p:nvCxnSpPr>
        <p:spPr bwMode="auto">
          <a:xfrm>
            <a:off x="815337" y="2195941"/>
            <a:ext cx="0" cy="301187"/>
          </a:xfrm>
          <a:prstGeom prst="straightConnector1">
            <a:avLst/>
          </a:prstGeom>
          <a:noFill/>
          <a:ln w="19050" cap="flat" cmpd="sng" algn="ctr">
            <a:solidFill>
              <a:schemeClr val="bg2">
                <a:lumMod val="25000"/>
              </a:schemeClr>
            </a:solidFill>
            <a:prstDash val="solid"/>
            <a:headEnd type="arrow"/>
            <a:tailEnd type="arrow"/>
          </a:ln>
          <a:effectLst>
            <a:outerShdw blurRad="38100" dist="25400" dir="5400000" rotWithShape="0">
              <a:srgbClr val="000000">
                <a:alpha val="40000"/>
              </a:srgbClr>
            </a:outerShdw>
          </a:effectLst>
          <a:extLst/>
        </p:spPr>
      </p:cxnSp>
    </p:spTree>
    <p:extLst>
      <p:ext uri="{BB962C8B-B14F-4D97-AF65-F5344CB8AC3E}">
        <p14:creationId xmlns:p14="http://schemas.microsoft.com/office/powerpoint/2010/main" val="300730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Relationship of W3C </a:t>
            </a:r>
            <a:r>
              <a:rPr lang="en-US" dirty="0" err="1" smtClean="0"/>
              <a:t>WoT</a:t>
            </a:r>
            <a:r>
              <a:rPr lang="en-US" dirty="0" smtClean="0"/>
              <a:t> to OCF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W3C can provide community-based…</a:t>
            </a:r>
          </a:p>
          <a:p>
            <a:r>
              <a:rPr lang="en-US" dirty="0" smtClean="0"/>
              <a:t>Uniform Thing Description for all ecosystems</a:t>
            </a:r>
          </a:p>
          <a:p>
            <a:pPr lvl="1"/>
            <a:r>
              <a:rPr lang="en-US" dirty="0" smtClean="0"/>
              <a:t>Explicit support for </a:t>
            </a:r>
            <a:r>
              <a:rPr lang="en-US" dirty="0" err="1" smtClean="0"/>
              <a:t>IoT</a:t>
            </a:r>
            <a:r>
              <a:rPr lang="en-US" dirty="0" smtClean="0"/>
              <a:t> services and devices</a:t>
            </a:r>
          </a:p>
          <a:p>
            <a:pPr lvl="2"/>
            <a:r>
              <a:rPr lang="en-US" dirty="0" smtClean="0"/>
              <a:t>But still support web service ecosystem</a:t>
            </a:r>
          </a:p>
          <a:p>
            <a:pPr lvl="1"/>
            <a:r>
              <a:rPr lang="en-US" dirty="0" smtClean="0"/>
              <a:t>In contrast with RAML/Swagger: </a:t>
            </a:r>
          </a:p>
          <a:p>
            <a:pPr lvl="2"/>
            <a:r>
              <a:rPr lang="en-US" dirty="0" smtClean="0"/>
              <a:t>Only designed for server-based web services</a:t>
            </a:r>
          </a:p>
          <a:p>
            <a:r>
              <a:rPr lang="en-US" dirty="0" smtClean="0"/>
              <a:t>Connect existing Web community to the </a:t>
            </a:r>
            <a:r>
              <a:rPr lang="en-US" dirty="0" err="1" smtClean="0"/>
              <a:t>IoT</a:t>
            </a:r>
            <a:endParaRPr lang="en-US" dirty="0" smtClean="0"/>
          </a:p>
          <a:p>
            <a:pPr lvl="1"/>
            <a:r>
              <a:rPr lang="en-US" dirty="0" smtClean="0"/>
              <a:t>Semantic web (RDF, schema.org, …)</a:t>
            </a:r>
          </a:p>
          <a:p>
            <a:pPr lvl="1"/>
            <a:r>
              <a:rPr lang="en-US" dirty="0" smtClean="0"/>
              <a:t>Browsers</a:t>
            </a:r>
          </a:p>
          <a:p>
            <a:pPr lvl="1"/>
            <a:r>
              <a:rPr lang="en-US" dirty="0" smtClean="0"/>
              <a:t>Search engines</a:t>
            </a:r>
          </a:p>
          <a:p>
            <a:pPr lvl="1"/>
            <a:r>
              <a:rPr lang="en-US" dirty="0" smtClean="0"/>
              <a:t>Web services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25416" y="1926522"/>
            <a:ext cx="4288815" cy="781777"/>
          </a:xfrm>
          <a:prstGeom prst="rect">
            <a:avLst/>
          </a:prstGeom>
          <a:ln/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W3C </a:t>
            </a:r>
            <a:r>
              <a:rPr lang="en-US" dirty="0" err="1" smtClean="0"/>
              <a:t>WoT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425417" y="2847902"/>
            <a:ext cx="801903" cy="1521674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OCF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35753" y="2847902"/>
            <a:ext cx="798348" cy="1521674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Amazon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Web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Services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42535" y="2847902"/>
            <a:ext cx="752626" cy="1521674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DDS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103595" y="2847902"/>
            <a:ext cx="977221" cy="1521674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HomeKit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8180832" y="3550920"/>
            <a:ext cx="79248" cy="685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333232" y="3550920"/>
            <a:ext cx="79248" cy="685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485632" y="3550920"/>
            <a:ext cx="79248" cy="685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0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sz="2400" dirty="0" smtClean="0"/>
              <a:t>Summary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W3C </a:t>
            </a:r>
            <a:r>
              <a:rPr lang="en-US" sz="1800" dirty="0" err="1" smtClean="0"/>
              <a:t>WoT</a:t>
            </a:r>
            <a:r>
              <a:rPr lang="en-US" sz="1800" dirty="0" smtClean="0"/>
              <a:t> WG to target applying web technologies to the Internet of Things</a:t>
            </a:r>
          </a:p>
          <a:p>
            <a:pPr lvl="1"/>
            <a:r>
              <a:rPr lang="en-US" sz="1600" dirty="0" smtClean="0"/>
              <a:t>Develop “Web of Things” standards</a:t>
            </a:r>
          </a:p>
          <a:p>
            <a:r>
              <a:rPr lang="en-US" sz="1800" dirty="0" smtClean="0"/>
              <a:t>Based on several years of work in the W3C </a:t>
            </a:r>
            <a:r>
              <a:rPr lang="en-US" sz="1800" dirty="0" err="1" smtClean="0"/>
              <a:t>WoT</a:t>
            </a:r>
            <a:r>
              <a:rPr lang="en-US" sz="1800" dirty="0" smtClean="0"/>
              <a:t> Interest </a:t>
            </a:r>
            <a:r>
              <a:rPr lang="en-US" sz="1800" dirty="0"/>
              <a:t>G</a:t>
            </a:r>
            <a:r>
              <a:rPr lang="en-US" sz="1800" dirty="0" smtClean="0"/>
              <a:t>roup</a:t>
            </a:r>
          </a:p>
          <a:p>
            <a:r>
              <a:rPr lang="en-US" sz="1800" dirty="0" smtClean="0"/>
              <a:t>Aiming at an abstraction layer above individual protocols</a:t>
            </a:r>
          </a:p>
          <a:p>
            <a:pPr lvl="1"/>
            <a:r>
              <a:rPr lang="en-US" sz="1600" dirty="0" smtClean="0"/>
              <a:t>Focus on </a:t>
            </a:r>
            <a:r>
              <a:rPr lang="en-US" sz="1600" i="1" dirty="0" smtClean="0"/>
              <a:t>metadata</a:t>
            </a:r>
            <a:r>
              <a:rPr lang="en-US" sz="1600" dirty="0" smtClean="0"/>
              <a:t> describing internet of things services, protocols, and resources</a:t>
            </a:r>
          </a:p>
          <a:p>
            <a:pPr lvl="1"/>
            <a:r>
              <a:rPr lang="en-US" sz="1600" dirty="0" smtClean="0"/>
              <a:t>Leverage existing web technologies and standards, in particular, the semantic web</a:t>
            </a:r>
          </a:p>
          <a:p>
            <a:pPr marL="0" indent="0">
              <a:buNone/>
            </a:pPr>
            <a:r>
              <a:rPr lang="en-US" sz="1800" b="1" dirty="0" smtClean="0">
                <a:sym typeface="Wingdings" panose="05000000000000000000" pitchFamily="2" charset="2"/>
              </a:rPr>
              <a:t> </a:t>
            </a:r>
            <a:r>
              <a:rPr lang="en-US" sz="1800" b="1" dirty="0" smtClean="0"/>
              <a:t>Enable (1) scalable tooling ecosystem for bridging, validation, and search, among others; and (2) a vendor and platform independent open market for services.</a:t>
            </a:r>
            <a:endParaRPr lang="en-US" sz="1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34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po">
  <a:themeElements>
    <a:clrScheme name="Custom 4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2150D2"/>
      </a:hlink>
      <a:folHlink>
        <a:srgbClr val="D0B9F8"/>
      </a:folHlink>
    </a:clrScheme>
    <a:fontScheme name="Expo">
      <a:majorFont>
        <a:latin typeface="Calibri"/>
        <a:ea typeface=""/>
        <a:cs typeface=""/>
        <a:font script="Jpan" typeface="ＭＳ ゴシック"/>
      </a:majorFont>
      <a:minorFont>
        <a:latin typeface="Calibri"/>
        <a:ea typeface=""/>
        <a:cs typeface=""/>
        <a:font script="Jpan" typeface="ＭＳ ゴシック"/>
      </a:minorFont>
    </a:fontScheme>
    <a:fmtScheme name="Expo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3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93000"/>
                <a:satMod val="130000"/>
              </a:schemeClr>
            </a:gs>
            <a:gs pos="60000">
              <a:schemeClr val="phClr">
                <a:tint val="80000"/>
                <a:shade val="93000"/>
                <a:satMod val="130000"/>
              </a:schemeClr>
            </a:gs>
            <a:gs pos="100000">
              <a:schemeClr val="phClr">
                <a:tint val="50000"/>
                <a:shade val="94000"/>
                <a:alpha val="100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34925" cap="flat" cmpd="sng" algn="ctr"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8600000" scaled="0"/>
          </a:gra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C0C0C0">
                <a:alpha val="75000"/>
              </a:srgbClr>
            </a:innerShdw>
            <a:outerShdw blurRad="63500" dist="38100" dir="5400000" sx="105000" sy="105000" algn="br" rotWithShape="0">
              <a:srgbClr val="000000">
                <a:alpha val="30000"/>
              </a:srgbClr>
            </a:outerShdw>
          </a:effectLst>
        </a:effectStyle>
        <a:effectStyle>
          <a:effectLst>
            <a:innerShdw blurRad="50800" dist="25400" dir="16200000">
              <a:srgbClr val="C0C0C0">
                <a:alpha val="75000"/>
              </a:srgbClr>
            </a:innerShdw>
            <a:reflection blurRad="63500" stA="40000" endPos="50000" dist="127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58746</TotalTime>
  <Words>1025</Words>
  <Application>Microsoft Office PowerPoint</Application>
  <PresentationFormat>On-screen Show (16:9)</PresentationFormat>
  <Paragraphs>187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Gill Sans MT</vt:lpstr>
      <vt:lpstr>HG明朝E</vt:lpstr>
      <vt:lpstr>ＭＳ Ｐゴシック</vt:lpstr>
      <vt:lpstr>Arial</vt:lpstr>
      <vt:lpstr>Calibri</vt:lpstr>
      <vt:lpstr>Chiller</vt:lpstr>
      <vt:lpstr>Helvetica</vt:lpstr>
      <vt:lpstr>Times</vt:lpstr>
      <vt:lpstr>Times New Roman</vt:lpstr>
      <vt:lpstr>Wingdings</vt:lpstr>
      <vt:lpstr>Expo</vt:lpstr>
      <vt:lpstr>Introduction to W3C Web of Things </vt:lpstr>
      <vt:lpstr>W3C and the Web of Things – resources and links</vt:lpstr>
      <vt:lpstr>Goal: enabling interoperability across platforms</vt:lpstr>
      <vt:lpstr>Thing abstraction </vt:lpstr>
      <vt:lpstr>Benefits of standardised metadata</vt:lpstr>
      <vt:lpstr>Linked Data and semantic models</vt:lpstr>
      <vt:lpstr>Web of Things – current reference architecture</vt:lpstr>
      <vt:lpstr>Relationship of W3C WoT to OCF</vt:lpstr>
      <vt:lpstr>Summary</vt:lpstr>
      <vt:lpstr>Backup</vt:lpstr>
      <vt:lpstr>Tooling for Bridging</vt:lpstr>
      <vt:lpstr>Levels of Abstraction – separation of concerns</vt:lpstr>
      <vt:lpstr>Distributed Web of Things</vt:lpstr>
      <vt:lpstr>Members of the Web of Things Interest Group</vt:lpstr>
      <vt:lpstr>IoT Alliances and Standards Development Organisations</vt:lpstr>
      <vt:lpstr>Liaisons and Collaborations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Valerie Chang</dc:creator>
  <cp:lastModifiedBy>Mccool, Michael</cp:lastModifiedBy>
  <cp:revision>4383</cp:revision>
  <cp:lastPrinted>2016-10-12T19:14:25Z</cp:lastPrinted>
  <dcterms:created xsi:type="dcterms:W3CDTF">2016-02-19T12:53:30Z</dcterms:created>
  <dcterms:modified xsi:type="dcterms:W3CDTF">2016-12-14T04:05:12Z</dcterms:modified>
</cp:coreProperties>
</file>